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7" r:id="rId4"/>
  </p:sldMasterIdLst>
  <p:notesMasterIdLst>
    <p:notesMasterId r:id="rId29"/>
  </p:notesMasterIdLst>
  <p:sldIdLst>
    <p:sldId id="951" r:id="rId5"/>
    <p:sldId id="1423" r:id="rId6"/>
    <p:sldId id="1420" r:id="rId7"/>
    <p:sldId id="1421" r:id="rId8"/>
    <p:sldId id="1425" r:id="rId9"/>
    <p:sldId id="1441" r:id="rId10"/>
    <p:sldId id="1427" r:id="rId11"/>
    <p:sldId id="1428" r:id="rId12"/>
    <p:sldId id="1424" r:id="rId13"/>
    <p:sldId id="1429" r:id="rId14"/>
    <p:sldId id="1433" r:id="rId15"/>
    <p:sldId id="1435" r:id="rId16"/>
    <p:sldId id="1434" r:id="rId17"/>
    <p:sldId id="1430" r:id="rId18"/>
    <p:sldId id="1426" r:id="rId19"/>
    <p:sldId id="1432" r:id="rId20"/>
    <p:sldId id="1439" r:id="rId21"/>
    <p:sldId id="1440" r:id="rId22"/>
    <p:sldId id="1055" r:id="rId23"/>
    <p:sldId id="1056" r:id="rId24"/>
    <p:sldId id="1436" r:id="rId25"/>
    <p:sldId id="1437" r:id="rId26"/>
    <p:sldId id="1438" r:id="rId27"/>
    <p:sldId id="1030"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E80E10-FACC-4DCE-A1A3-74DC1DD23281}" v="1" dt="2022-09-29T01:07:27.9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4" d="100"/>
          <a:sy n="84" d="100"/>
        </p:scale>
        <p:origin x="768" y="54"/>
      </p:cViewPr>
      <p:guideLst>
        <p:guide orient="horz" pos="2160"/>
        <p:guide pos="2880"/>
      </p:guideLst>
    </p:cSldViewPr>
  </p:slideViewPr>
  <p:outlineViewPr>
    <p:cViewPr>
      <p:scale>
        <a:sx n="33" d="100"/>
        <a:sy n="33" d="100"/>
      </p:scale>
      <p:origin x="42" y="159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oh Teik Toe" userId="04285961-8f1d-4dac-83a4-2cd896b4506a" providerId="ADAL" clId="{4FF1D5B3-DBB1-43E3-A252-C09235968547}"/>
    <pc:docChg chg="custSel modSld">
      <pc:chgData name="Teoh Teik Toe" userId="04285961-8f1d-4dac-83a4-2cd896b4506a" providerId="ADAL" clId="{4FF1D5B3-DBB1-43E3-A252-C09235968547}" dt="2022-08-21T06:57:55.936" v="7" actId="1076"/>
      <pc:docMkLst>
        <pc:docMk/>
      </pc:docMkLst>
      <pc:sldChg chg="modSp mod">
        <pc:chgData name="Teoh Teik Toe" userId="04285961-8f1d-4dac-83a4-2cd896b4506a" providerId="ADAL" clId="{4FF1D5B3-DBB1-43E3-A252-C09235968547}" dt="2022-08-21T06:57:55.936" v="7" actId="1076"/>
        <pc:sldMkLst>
          <pc:docMk/>
          <pc:sldMk cId="3370362100" sldId="1055"/>
        </pc:sldMkLst>
        <pc:spChg chg="mod">
          <ac:chgData name="Teoh Teik Toe" userId="04285961-8f1d-4dac-83a4-2cd896b4506a" providerId="ADAL" clId="{4FF1D5B3-DBB1-43E3-A252-C09235968547}" dt="2022-08-21T06:57:55.936" v="7" actId="1076"/>
          <ac:spMkLst>
            <pc:docMk/>
            <pc:sldMk cId="3370362100" sldId="1055"/>
            <ac:spMk id="6" creationId="{F7D91544-0D26-45A2-B53C-C877AFA69964}"/>
          </ac:spMkLst>
        </pc:spChg>
      </pc:sldChg>
      <pc:sldChg chg="delSp modSp mod">
        <pc:chgData name="Teoh Teik Toe" userId="04285961-8f1d-4dac-83a4-2cd896b4506a" providerId="ADAL" clId="{4FF1D5B3-DBB1-43E3-A252-C09235968547}" dt="2022-08-21T06:40:09.387" v="6" actId="20577"/>
        <pc:sldMkLst>
          <pc:docMk/>
          <pc:sldMk cId="1583078830" sldId="1429"/>
        </pc:sldMkLst>
        <pc:spChg chg="mod">
          <ac:chgData name="Teoh Teik Toe" userId="04285961-8f1d-4dac-83a4-2cd896b4506a" providerId="ADAL" clId="{4FF1D5B3-DBB1-43E3-A252-C09235968547}" dt="2022-08-21T06:40:09.387" v="6" actId="20577"/>
          <ac:spMkLst>
            <pc:docMk/>
            <pc:sldMk cId="1583078830" sldId="1429"/>
            <ac:spMk id="5" creationId="{886B9A34-3CB3-4CB8-9744-00D940DB0347}"/>
          </ac:spMkLst>
        </pc:spChg>
        <pc:spChg chg="del">
          <ac:chgData name="Teoh Teik Toe" userId="04285961-8f1d-4dac-83a4-2cd896b4506a" providerId="ADAL" clId="{4FF1D5B3-DBB1-43E3-A252-C09235968547}" dt="2022-08-21T06:40:04.362" v="3" actId="21"/>
          <ac:spMkLst>
            <pc:docMk/>
            <pc:sldMk cId="1583078830" sldId="1429"/>
            <ac:spMk id="6" creationId="{BEE189F1-F1F8-2CF0-DC7F-61A77B7104B3}"/>
          </ac:spMkLst>
        </pc:spChg>
      </pc:sldChg>
    </pc:docChg>
  </pc:docChgLst>
  <pc:docChgLst>
    <pc:chgData name="Teoh Teik Toe" userId="04285961-8f1d-4dac-83a4-2cd896b4506a" providerId="ADAL" clId="{42B79023-29E3-441B-A0A0-35995DDE5A36}"/>
    <pc:docChg chg="modSld">
      <pc:chgData name="Teoh Teik Toe" userId="04285961-8f1d-4dac-83a4-2cd896b4506a" providerId="ADAL" clId="{42B79023-29E3-441B-A0A0-35995DDE5A36}" dt="2022-06-12T03:03:09.916" v="18" actId="20577"/>
      <pc:docMkLst>
        <pc:docMk/>
      </pc:docMkLst>
      <pc:sldChg chg="addSp modSp mod">
        <pc:chgData name="Teoh Teik Toe" userId="04285961-8f1d-4dac-83a4-2cd896b4506a" providerId="ADAL" clId="{42B79023-29E3-441B-A0A0-35995DDE5A36}" dt="2022-06-12T03:03:09.916" v="18" actId="20577"/>
        <pc:sldMkLst>
          <pc:docMk/>
          <pc:sldMk cId="1583078830" sldId="1429"/>
        </pc:sldMkLst>
        <pc:spChg chg="mod">
          <ac:chgData name="Teoh Teik Toe" userId="04285961-8f1d-4dac-83a4-2cd896b4506a" providerId="ADAL" clId="{42B79023-29E3-441B-A0A0-35995DDE5A36}" dt="2022-06-12T03:03:09.916" v="18" actId="20577"/>
          <ac:spMkLst>
            <pc:docMk/>
            <pc:sldMk cId="1583078830" sldId="1429"/>
            <ac:spMk id="5" creationId="{886B9A34-3CB3-4CB8-9744-00D940DB0347}"/>
          </ac:spMkLst>
        </pc:spChg>
        <pc:spChg chg="add mod">
          <ac:chgData name="Teoh Teik Toe" userId="04285961-8f1d-4dac-83a4-2cd896b4506a" providerId="ADAL" clId="{42B79023-29E3-441B-A0A0-35995DDE5A36}" dt="2022-06-12T02:58:22.858" v="17" actId="20577"/>
          <ac:spMkLst>
            <pc:docMk/>
            <pc:sldMk cId="1583078830" sldId="1429"/>
            <ac:spMk id="6" creationId="{BEE189F1-F1F8-2CF0-DC7F-61A77B7104B3}"/>
          </ac:spMkLst>
        </pc:spChg>
      </pc:sldChg>
    </pc:docChg>
  </pc:docChgLst>
  <pc:docChgLst>
    <pc:chgData name="Teoh Teik Toe" userId="04285961-8f1d-4dac-83a4-2cd896b4506a" providerId="ADAL" clId="{A3B7AC20-B691-44E6-BAD1-446709DAA7F1}"/>
    <pc:docChg chg="modSld">
      <pc:chgData name="Teoh Teik Toe" userId="04285961-8f1d-4dac-83a4-2cd896b4506a" providerId="ADAL" clId="{A3B7AC20-B691-44E6-BAD1-446709DAA7F1}" dt="2022-07-02T10:31:12.486" v="58" actId="1076"/>
      <pc:docMkLst>
        <pc:docMk/>
      </pc:docMkLst>
      <pc:sldChg chg="modSp mod">
        <pc:chgData name="Teoh Teik Toe" userId="04285961-8f1d-4dac-83a4-2cd896b4506a" providerId="ADAL" clId="{A3B7AC20-B691-44E6-BAD1-446709DAA7F1}" dt="2022-07-02T10:31:12.486" v="58" actId="1076"/>
        <pc:sldMkLst>
          <pc:docMk/>
          <pc:sldMk cId="3370362100" sldId="1055"/>
        </pc:sldMkLst>
        <pc:spChg chg="mod">
          <ac:chgData name="Teoh Teik Toe" userId="04285961-8f1d-4dac-83a4-2cd896b4506a" providerId="ADAL" clId="{A3B7AC20-B691-44E6-BAD1-446709DAA7F1}" dt="2022-07-02T10:31:12.486" v="58" actId="1076"/>
          <ac:spMkLst>
            <pc:docMk/>
            <pc:sldMk cId="3370362100" sldId="1055"/>
            <ac:spMk id="3" creationId="{F1D3140B-620B-45F8-954C-4DFACB9D0CB2}"/>
          </ac:spMkLst>
        </pc:spChg>
        <pc:spChg chg="mod">
          <ac:chgData name="Teoh Teik Toe" userId="04285961-8f1d-4dac-83a4-2cd896b4506a" providerId="ADAL" clId="{A3B7AC20-B691-44E6-BAD1-446709DAA7F1}" dt="2022-07-02T10:31:10.379" v="57" actId="1076"/>
          <ac:spMkLst>
            <pc:docMk/>
            <pc:sldMk cId="3370362100" sldId="1055"/>
            <ac:spMk id="6" creationId="{F7D91544-0D26-45A2-B53C-C877AFA69964}"/>
          </ac:spMkLst>
        </pc:spChg>
      </pc:sldChg>
    </pc:docChg>
  </pc:docChgLst>
  <pc:docChgLst>
    <pc:chgData name="Teoh Teik Toe" userId="04285961-8f1d-4dac-83a4-2cd896b4506a" providerId="ADAL" clId="{3FE80E10-FACC-4DCE-A1A3-74DC1DD23281}"/>
    <pc:docChg chg="undo custSel addSld delSld modSld sldOrd">
      <pc:chgData name="Teoh Teik Toe" userId="04285961-8f1d-4dac-83a4-2cd896b4506a" providerId="ADAL" clId="{3FE80E10-FACC-4DCE-A1A3-74DC1DD23281}" dt="2022-09-29T12:38:05.013" v="110" actId="1076"/>
      <pc:docMkLst>
        <pc:docMk/>
      </pc:docMkLst>
      <pc:sldChg chg="modSp mod">
        <pc:chgData name="Teoh Teik Toe" userId="04285961-8f1d-4dac-83a4-2cd896b4506a" providerId="ADAL" clId="{3FE80E10-FACC-4DCE-A1A3-74DC1DD23281}" dt="2022-09-20T23:33:02.412" v="9" actId="20577"/>
        <pc:sldMkLst>
          <pc:docMk/>
          <pc:sldMk cId="3370362100" sldId="1055"/>
        </pc:sldMkLst>
        <pc:spChg chg="mod">
          <ac:chgData name="Teoh Teik Toe" userId="04285961-8f1d-4dac-83a4-2cd896b4506a" providerId="ADAL" clId="{3FE80E10-FACC-4DCE-A1A3-74DC1DD23281}" dt="2022-09-20T23:33:02.412" v="9" actId="20577"/>
          <ac:spMkLst>
            <pc:docMk/>
            <pc:sldMk cId="3370362100" sldId="1055"/>
            <ac:spMk id="6" creationId="{F7D91544-0D26-45A2-B53C-C877AFA69964}"/>
          </ac:spMkLst>
        </pc:spChg>
      </pc:sldChg>
      <pc:sldChg chg="modSp del mod">
        <pc:chgData name="Teoh Teik Toe" userId="04285961-8f1d-4dac-83a4-2cd896b4506a" providerId="ADAL" clId="{3FE80E10-FACC-4DCE-A1A3-74DC1DD23281}" dt="2022-09-29T01:07:18.454" v="10" actId="2696"/>
        <pc:sldMkLst>
          <pc:docMk/>
          <pc:sldMk cId="1532997271" sldId="1427"/>
        </pc:sldMkLst>
        <pc:spChg chg="mod">
          <ac:chgData name="Teoh Teik Toe" userId="04285961-8f1d-4dac-83a4-2cd896b4506a" providerId="ADAL" clId="{3FE80E10-FACC-4DCE-A1A3-74DC1DD23281}" dt="2022-09-20T23:22:45.409" v="6" actId="20577"/>
          <ac:spMkLst>
            <pc:docMk/>
            <pc:sldMk cId="1532997271" sldId="1427"/>
            <ac:spMk id="5" creationId="{F2BBE2DE-48CD-426B-8767-3AFAFC5818BE}"/>
          </ac:spMkLst>
        </pc:spChg>
      </pc:sldChg>
      <pc:sldChg chg="modSp add mod ord">
        <pc:chgData name="Teoh Teik Toe" userId="04285961-8f1d-4dac-83a4-2cd896b4506a" providerId="ADAL" clId="{3FE80E10-FACC-4DCE-A1A3-74DC1DD23281}" dt="2022-09-29T12:38:05.013" v="110" actId="1076"/>
        <pc:sldMkLst>
          <pc:docMk/>
          <pc:sldMk cId="4241571060" sldId="1427"/>
        </pc:sldMkLst>
        <pc:spChg chg="mod">
          <ac:chgData name="Teoh Teik Toe" userId="04285961-8f1d-4dac-83a4-2cd896b4506a" providerId="ADAL" clId="{3FE80E10-FACC-4DCE-A1A3-74DC1DD23281}" dt="2022-09-29T12:38:02.033" v="109" actId="1076"/>
          <ac:spMkLst>
            <pc:docMk/>
            <pc:sldMk cId="4241571060" sldId="1427"/>
            <ac:spMk id="2" creationId="{CCF17548-6969-4819-B80A-E2EA961AAAEF}"/>
          </ac:spMkLst>
        </pc:spChg>
        <pc:spChg chg="mod">
          <ac:chgData name="Teoh Teik Toe" userId="04285961-8f1d-4dac-83a4-2cd896b4506a" providerId="ADAL" clId="{3FE80E10-FACC-4DCE-A1A3-74DC1DD23281}" dt="2022-09-29T12:38:05.013" v="110" actId="1076"/>
          <ac:spMkLst>
            <pc:docMk/>
            <pc:sldMk cId="4241571060" sldId="1427"/>
            <ac:spMk id="5" creationId="{F2BBE2DE-48CD-426B-8767-3AFAFC5818BE}"/>
          </ac:spMkLst>
        </pc:spChg>
        <pc:spChg chg="mod">
          <ac:chgData name="Teoh Teik Toe" userId="04285961-8f1d-4dac-83a4-2cd896b4506a" providerId="ADAL" clId="{3FE80E10-FACC-4DCE-A1A3-74DC1DD23281}" dt="2022-09-29T12:37:59.081" v="108" actId="14100"/>
          <ac:spMkLst>
            <pc:docMk/>
            <pc:sldMk cId="4241571060" sldId="1427"/>
            <ac:spMk id="6" creationId="{DBE86008-AACA-4BFC-AEC2-ACD3CE3966FE}"/>
          </ac:spMkLst>
        </pc:spChg>
      </pc:sldChg>
      <pc:sldChg chg="del">
        <pc:chgData name="Teoh Teik Toe" userId="04285961-8f1d-4dac-83a4-2cd896b4506a" providerId="ADAL" clId="{3FE80E10-FACC-4DCE-A1A3-74DC1DD23281}" dt="2022-09-29T01:07:18.454" v="10" actId="2696"/>
        <pc:sldMkLst>
          <pc:docMk/>
          <pc:sldMk cId="467239519" sldId="1428"/>
        </pc:sldMkLst>
      </pc:sldChg>
      <pc:sldChg chg="add">
        <pc:chgData name="Teoh Teik Toe" userId="04285961-8f1d-4dac-83a4-2cd896b4506a" providerId="ADAL" clId="{3FE80E10-FACC-4DCE-A1A3-74DC1DD23281}" dt="2022-09-29T01:07:27.959" v="11"/>
        <pc:sldMkLst>
          <pc:docMk/>
          <pc:sldMk cId="4179352814" sldId="1428"/>
        </pc:sldMkLst>
      </pc:sldChg>
      <pc:sldChg chg="addSp delSp modSp new mod">
        <pc:chgData name="Teoh Teik Toe" userId="04285961-8f1d-4dac-83a4-2cd896b4506a" providerId="ADAL" clId="{3FE80E10-FACC-4DCE-A1A3-74DC1DD23281}" dt="2022-09-29T01:08:42.079" v="21" actId="5793"/>
        <pc:sldMkLst>
          <pc:docMk/>
          <pc:sldMk cId="2994361865" sldId="1441"/>
        </pc:sldMkLst>
        <pc:spChg chg="mod">
          <ac:chgData name="Teoh Teik Toe" userId="04285961-8f1d-4dac-83a4-2cd896b4506a" providerId="ADAL" clId="{3FE80E10-FACC-4DCE-A1A3-74DC1DD23281}" dt="2022-09-29T01:08:39.888" v="20" actId="20577"/>
          <ac:spMkLst>
            <pc:docMk/>
            <pc:sldMk cId="2994361865" sldId="1441"/>
            <ac:spMk id="2" creationId="{F38B67E7-65F9-A41B-8997-B88E0CA0E816}"/>
          </ac:spMkLst>
        </pc:spChg>
        <pc:spChg chg="mod">
          <ac:chgData name="Teoh Teik Toe" userId="04285961-8f1d-4dac-83a4-2cd896b4506a" providerId="ADAL" clId="{3FE80E10-FACC-4DCE-A1A3-74DC1DD23281}" dt="2022-09-29T01:08:42.079" v="21" actId="5793"/>
          <ac:spMkLst>
            <pc:docMk/>
            <pc:sldMk cId="2994361865" sldId="1441"/>
            <ac:spMk id="3" creationId="{4641F3F7-8825-047C-4996-B5A8E5AFEEFC}"/>
          </ac:spMkLst>
        </pc:spChg>
        <pc:spChg chg="add del">
          <ac:chgData name="Teoh Teik Toe" userId="04285961-8f1d-4dac-83a4-2cd896b4506a" providerId="ADAL" clId="{3FE80E10-FACC-4DCE-A1A3-74DC1DD23281}" dt="2022-09-29T01:08:34.605" v="14" actId="22"/>
          <ac:spMkLst>
            <pc:docMk/>
            <pc:sldMk cId="2994361865" sldId="1441"/>
            <ac:spMk id="5" creationId="{11F3750B-A290-BFE6-B2CD-A8E326ADB73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FB5280-48B5-48E6-A9EC-CE3497371903}"/>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3461EE1D-3C74-4BD5-A7CE-A0721E2D1683}"/>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cs typeface="Arial" panose="020B0604020202020204" pitchFamily="34" charset="0"/>
              </a:defRPr>
            </a:lvl1pPr>
          </a:lstStyle>
          <a:p>
            <a:fld id="{6508A3CD-442D-4F5A-9415-A5D4AE3D1727}" type="datetime1">
              <a:rPr lang="en-US" altLang="en-US"/>
              <a:pPr/>
              <a:t>9/29/2022</a:t>
            </a:fld>
            <a:endParaRPr lang="en-US" altLang="en-US"/>
          </a:p>
        </p:txBody>
      </p:sp>
      <p:sp>
        <p:nvSpPr>
          <p:cNvPr id="4" name="Slide Image Placeholder 3">
            <a:extLst>
              <a:ext uri="{FF2B5EF4-FFF2-40B4-BE49-F238E27FC236}">
                <a16:creationId xmlns:a16="http://schemas.microsoft.com/office/drawing/2014/main" id="{C2C67951-25CA-4EC7-A355-577049CE761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a:extLst>
              <a:ext uri="{FF2B5EF4-FFF2-40B4-BE49-F238E27FC236}">
                <a16:creationId xmlns:a16="http://schemas.microsoft.com/office/drawing/2014/main" id="{895687E6-5F2B-4BF2-90AF-6FC6F77AECBA}"/>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a:extLst>
              <a:ext uri="{FF2B5EF4-FFF2-40B4-BE49-F238E27FC236}">
                <a16:creationId xmlns:a16="http://schemas.microsoft.com/office/drawing/2014/main" id="{75E9624E-758F-4A32-8D98-4F0C973F4944}"/>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12C2EBF1-1AC9-44F6-B25F-A26286711D3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cs typeface="Arial" panose="020B0604020202020204" pitchFamily="34" charset="0"/>
              </a:defRPr>
            </a:lvl1pPr>
          </a:lstStyle>
          <a:p>
            <a:fld id="{2CAF42DD-37AC-4778-A8AB-9E9B715110C1}"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1E44-3A91-4024-B52C-8E9920B87725}"/>
              </a:ext>
            </a:extLst>
          </p:cNvPr>
          <p:cNvSpPr>
            <a:spLocks noGrp="1"/>
          </p:cNvSpPr>
          <p:nvPr>
            <p:ph type="title"/>
          </p:nvPr>
        </p:nvSpPr>
        <p:spPr>
          <a:noFill/>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A283C6A-32F7-4067-923D-14A7D330511F}"/>
              </a:ext>
            </a:extLst>
          </p:cNvPr>
          <p:cNvSpPr>
            <a:spLocks noGrp="1"/>
          </p:cNvSpPr>
          <p:nvPr>
            <p:ph type="dt" sz="half" idx="10"/>
          </p:nvPr>
        </p:nvSpPr>
        <p:spPr/>
        <p:txBody>
          <a:bodyPr/>
          <a:lstStyle/>
          <a:p>
            <a:fld id="{9F1CC899-6CEC-9548-B06D-7E1EB6F78CA3}" type="datetimeFigureOut">
              <a:rPr lang="en-US" smtClean="0"/>
              <a:pPr/>
              <a:t>9/29/2022</a:t>
            </a:fld>
            <a:endParaRPr lang="en-US" dirty="0"/>
          </a:p>
        </p:txBody>
      </p:sp>
      <p:sp>
        <p:nvSpPr>
          <p:cNvPr id="4" name="Footer Placeholder 3">
            <a:extLst>
              <a:ext uri="{FF2B5EF4-FFF2-40B4-BE49-F238E27FC236}">
                <a16:creationId xmlns:a16="http://schemas.microsoft.com/office/drawing/2014/main" id="{72E5F856-4CD0-4627-9230-B33DD8A3D7B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22B1FDE-0785-4836-81B6-C4FDB290AECF}"/>
              </a:ext>
            </a:extLst>
          </p:cNvPr>
          <p:cNvSpPr>
            <a:spLocks noGrp="1"/>
          </p:cNvSpPr>
          <p:nvPr>
            <p:ph type="sldNum" sz="quarter" idx="12"/>
          </p:nvPr>
        </p:nvSpPr>
        <p:spPr/>
        <p:txBody>
          <a:bodyPr/>
          <a:lstStyle/>
          <a:p>
            <a:fld id="{8E6562B1-0B0F-0246-9532-09536BC2AE59}" type="slidenum">
              <a:rPr lang="en-US" smtClean="0"/>
              <a:pPr/>
              <a:t>‹#›</a:t>
            </a:fld>
            <a:endParaRPr lang="en-US" dirty="0"/>
          </a:p>
        </p:txBody>
      </p:sp>
      <p:pic>
        <p:nvPicPr>
          <p:cNvPr id="7" name="Picture 6" descr="A picture containing food, sign&#10;&#10;Description automatically generated">
            <a:extLst>
              <a:ext uri="{FF2B5EF4-FFF2-40B4-BE49-F238E27FC236}">
                <a16:creationId xmlns:a16="http://schemas.microsoft.com/office/drawing/2014/main" id="{43DF4639-9443-45E5-B50A-34BF878EDC9F}"/>
              </a:ext>
            </a:extLst>
          </p:cNvPr>
          <p:cNvPicPr>
            <a:picLocks noChangeAspect="1"/>
          </p:cNvPicPr>
          <p:nvPr userDrawn="1"/>
        </p:nvPicPr>
        <p:blipFill>
          <a:blip r:embed="rId2"/>
          <a:stretch>
            <a:fillRect/>
          </a:stretch>
        </p:blipFill>
        <p:spPr>
          <a:xfrm>
            <a:off x="715" y="0"/>
            <a:ext cx="9142571" cy="6858000"/>
          </a:xfrm>
          <a:prstGeom prst="rect">
            <a:avLst/>
          </a:prstGeom>
        </p:spPr>
      </p:pic>
    </p:spTree>
    <p:extLst>
      <p:ext uri="{BB962C8B-B14F-4D97-AF65-F5344CB8AC3E}">
        <p14:creationId xmlns:p14="http://schemas.microsoft.com/office/powerpoint/2010/main" val="1096946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1CC899-6CEC-9548-B06D-7E1EB6F78CA3}" type="datetimeFigureOut">
              <a:rPr lang="en-US" smtClean="0"/>
              <a:t>9/29/2022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949746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88618"/>
            <a:ext cx="3008313" cy="1162050"/>
          </a:xfrm>
        </p:spPr>
        <p:txBody>
          <a:bodyPr anchor="b"/>
          <a:lstStyle>
            <a:lvl1pPr algn="l">
              <a:defRPr sz="1500" b="1"/>
            </a:lvl1pPr>
          </a:lstStyle>
          <a:p>
            <a:r>
              <a:rPr lang="en-US" dirty="0"/>
              <a:t>Click to edit Master title style</a:t>
            </a:r>
          </a:p>
        </p:txBody>
      </p:sp>
      <p:sp>
        <p:nvSpPr>
          <p:cNvPr id="3" name="Content Placeholder 2"/>
          <p:cNvSpPr>
            <a:spLocks noGrp="1"/>
          </p:cNvSpPr>
          <p:nvPr>
            <p:ph idx="1"/>
          </p:nvPr>
        </p:nvSpPr>
        <p:spPr>
          <a:xfrm>
            <a:off x="3575050" y="788620"/>
            <a:ext cx="5111750" cy="539820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1" y="2125147"/>
            <a:ext cx="3008313" cy="406167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488830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F1CC899-6CEC-9548-B06D-7E1EB6F78CA3}"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832966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87789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collag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13029" y="4"/>
            <a:ext cx="3014587" cy="6827185"/>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
        <p:nvSpPr>
          <p:cNvPr id="10" name="Picture Placeholder 8"/>
          <p:cNvSpPr>
            <a:spLocks noGrp="1"/>
          </p:cNvSpPr>
          <p:nvPr>
            <p:ph type="pic" sz="quarter" idx="11" hasCustomPrompt="1"/>
          </p:nvPr>
        </p:nvSpPr>
        <p:spPr>
          <a:xfrm>
            <a:off x="3027620" y="2"/>
            <a:ext cx="2903631" cy="3804835"/>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
        <p:nvSpPr>
          <p:cNvPr id="11" name="Picture Placeholder 8"/>
          <p:cNvSpPr>
            <a:spLocks noGrp="1"/>
          </p:cNvSpPr>
          <p:nvPr>
            <p:ph type="pic" sz="quarter" idx="12" hasCustomPrompt="1"/>
          </p:nvPr>
        </p:nvSpPr>
        <p:spPr>
          <a:xfrm>
            <a:off x="3027620" y="3804841"/>
            <a:ext cx="2903631" cy="3022351"/>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
        <p:nvSpPr>
          <p:cNvPr id="12" name="Picture Placeholder 8"/>
          <p:cNvSpPr>
            <a:spLocks noGrp="1"/>
          </p:cNvSpPr>
          <p:nvPr>
            <p:ph type="pic" sz="quarter" idx="13" hasCustomPrompt="1"/>
          </p:nvPr>
        </p:nvSpPr>
        <p:spPr>
          <a:xfrm>
            <a:off x="5931249" y="-1"/>
            <a:ext cx="3238500" cy="2378991"/>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
        <p:nvSpPr>
          <p:cNvPr id="13" name="Picture Placeholder 8"/>
          <p:cNvSpPr>
            <a:spLocks noGrp="1"/>
          </p:cNvSpPr>
          <p:nvPr>
            <p:ph type="pic" sz="quarter" idx="14" hasCustomPrompt="1"/>
          </p:nvPr>
        </p:nvSpPr>
        <p:spPr>
          <a:xfrm>
            <a:off x="5931249" y="2378994"/>
            <a:ext cx="3238500" cy="4448195"/>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Tree>
    <p:extLst>
      <p:ext uri="{BB962C8B-B14F-4D97-AF65-F5344CB8AC3E}">
        <p14:creationId xmlns:p14="http://schemas.microsoft.com/office/powerpoint/2010/main" val="3381046797"/>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3" name="Rectangle 13">
            <a:extLst>
              <a:ext uri="{FF2B5EF4-FFF2-40B4-BE49-F238E27FC236}">
                <a16:creationId xmlns:a16="http://schemas.microsoft.com/office/drawing/2014/main" id="{91369BB6-347F-4478-88C9-AA27E80E5485}"/>
              </a:ext>
            </a:extLst>
          </p:cNvPr>
          <p:cNvSpPr>
            <a:spLocks noChangeArrowheads="1"/>
          </p:cNvSpPr>
          <p:nvPr userDrawn="1"/>
        </p:nvSpPr>
        <p:spPr bwMode="auto">
          <a:xfrm>
            <a:off x="381000" y="3048000"/>
            <a:ext cx="4648200" cy="533400"/>
          </a:xfrm>
          <a:prstGeom prst="rect">
            <a:avLst/>
          </a:prstGeom>
          <a:noFill/>
          <a:ln>
            <a:noFill/>
          </a:ln>
          <a:effectLst/>
          <a:extLst>
            <a:ext uri="{909E8E84-426E-40dd-AFC4-6F175D3DCCD1}"/>
            <a:ext uri="{91240B29-F687-4f45-9708-019B960494DF}"/>
            <a:ext uri="{AF507438-7753-43e0-B8FC-AC1667EBCBE1}"/>
          </a:extLst>
        </p:spPr>
        <p:txBody>
          <a:bodyPr lIns="69056" tIns="34529" rIns="69056" bIns="34529"/>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spcBef>
                <a:spcPct val="20000"/>
              </a:spcBef>
              <a:buClr>
                <a:schemeClr val="hlink"/>
              </a:buClr>
              <a:buSzPct val="60000"/>
              <a:buFont typeface="Wingdings" panose="05000000000000000000" pitchFamily="2" charset="2"/>
              <a:buNone/>
              <a:defRPr/>
            </a:pPr>
            <a:r>
              <a:rPr lang="en-US" altLang="en-US" sz="1800">
                <a:latin typeface="Times New Roman" panose="02020603050405020304" pitchFamily="18" charset="0"/>
                <a:ea typeface="+mn-ea"/>
              </a:rPr>
              <a:t>Eibe Frank</a:t>
            </a:r>
          </a:p>
        </p:txBody>
      </p:sp>
      <p:sp>
        <p:nvSpPr>
          <p:cNvPr id="4" name="Line 17">
            <a:extLst>
              <a:ext uri="{FF2B5EF4-FFF2-40B4-BE49-F238E27FC236}">
                <a16:creationId xmlns:a16="http://schemas.microsoft.com/office/drawing/2014/main" id="{7EB5BA18-3D9C-42AE-B455-A1A2478DD2AE}"/>
              </a:ext>
            </a:extLst>
          </p:cNvPr>
          <p:cNvSpPr>
            <a:spLocks noChangeShapeType="1"/>
          </p:cNvSpPr>
          <p:nvPr userDrawn="1"/>
        </p:nvSpPr>
        <p:spPr bwMode="auto">
          <a:xfrm>
            <a:off x="5562600" y="990600"/>
            <a:ext cx="0" cy="4800600"/>
          </a:xfrm>
          <a:prstGeom prst="line">
            <a:avLst/>
          </a:prstGeom>
          <a:noFill/>
          <a:ln w="9525">
            <a:solidFill>
              <a:srgbClr val="003399"/>
            </a:solidFill>
            <a:round/>
            <a:headEnd/>
            <a:tailEnd/>
          </a:ln>
          <a:extLst>
            <a:ext uri="{909E8E84-426E-40DD-AFC4-6F175D3DCCD1}">
              <a14:hiddenFill xmlns:a14="http://schemas.microsoft.com/office/drawing/2010/main">
                <a:noFill/>
              </a14:hiddenFill>
            </a:ext>
          </a:extLst>
        </p:spPr>
        <p:txBody>
          <a:bodyPr>
            <a:spAutoFit/>
          </a:bodyPr>
          <a:lstStyle/>
          <a:p>
            <a:endParaRPr lang="en-SG" sz="1350"/>
          </a:p>
        </p:txBody>
      </p:sp>
      <p:sp>
        <p:nvSpPr>
          <p:cNvPr id="5" name="Text Box 18">
            <a:extLst>
              <a:ext uri="{FF2B5EF4-FFF2-40B4-BE49-F238E27FC236}">
                <a16:creationId xmlns:a16="http://schemas.microsoft.com/office/drawing/2014/main" id="{2A262196-88B7-4C6C-A7D1-718037D8D99E}"/>
              </a:ext>
            </a:extLst>
          </p:cNvPr>
          <p:cNvSpPr txBox="1">
            <a:spLocks noChangeArrowheads="1"/>
          </p:cNvSpPr>
          <p:nvPr userDrawn="1"/>
        </p:nvSpPr>
        <p:spPr bwMode="auto">
          <a:xfrm>
            <a:off x="5699126" y="650875"/>
            <a:ext cx="3292475" cy="369332"/>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sz="1400">
                <a:solidFill>
                  <a:schemeClr val="tx1"/>
                </a:solidFill>
                <a:latin typeface="Arial" charset="0"/>
                <a:ea typeface="ＭＳ Ｐゴシック" charset="0"/>
                <a:cs typeface="ＭＳ Ｐゴシック" charset="0"/>
              </a:defRPr>
            </a:lvl1pPr>
            <a:lvl2pPr marL="742950" indent="-285750">
              <a:defRPr sz="1400">
                <a:solidFill>
                  <a:schemeClr val="tx1"/>
                </a:solidFill>
                <a:latin typeface="Arial" charset="0"/>
                <a:ea typeface="ＭＳ Ｐゴシック" charset="0"/>
              </a:defRPr>
            </a:lvl2pPr>
            <a:lvl3pPr marL="1143000" indent="-228600">
              <a:defRPr sz="1400">
                <a:solidFill>
                  <a:schemeClr val="tx1"/>
                </a:solidFill>
                <a:latin typeface="Arial" charset="0"/>
                <a:ea typeface="ＭＳ Ｐゴシック" charset="0"/>
              </a:defRPr>
            </a:lvl3pPr>
            <a:lvl4pPr marL="1600200" indent="-228600">
              <a:defRPr sz="1400">
                <a:solidFill>
                  <a:schemeClr val="tx1"/>
                </a:solidFill>
                <a:latin typeface="Arial" charset="0"/>
                <a:ea typeface="ＭＳ Ｐゴシック" charset="0"/>
              </a:defRPr>
            </a:lvl4pPr>
            <a:lvl5pPr marL="2057400" indent="-228600">
              <a:defRPr sz="1400">
                <a:solidFill>
                  <a:schemeClr val="tx1"/>
                </a:solidFill>
                <a:latin typeface="Arial" charset="0"/>
                <a:ea typeface="ＭＳ Ｐゴシック" charset="0"/>
              </a:defRPr>
            </a:lvl5pPr>
            <a:lvl6pPr marL="2514600" indent="-228600" eaLnBrk="0" fontAlgn="base" hangingPunct="0">
              <a:spcBef>
                <a:spcPct val="0"/>
              </a:spcBef>
              <a:spcAft>
                <a:spcPct val="0"/>
              </a:spcAft>
              <a:defRPr sz="1400">
                <a:solidFill>
                  <a:schemeClr val="tx1"/>
                </a:solidFill>
                <a:latin typeface="Arial" charset="0"/>
                <a:ea typeface="ＭＳ Ｐゴシック" charset="0"/>
              </a:defRPr>
            </a:lvl6pPr>
            <a:lvl7pPr marL="2971800" indent="-228600" eaLnBrk="0" fontAlgn="base" hangingPunct="0">
              <a:spcBef>
                <a:spcPct val="0"/>
              </a:spcBef>
              <a:spcAft>
                <a:spcPct val="0"/>
              </a:spcAft>
              <a:defRPr sz="1400">
                <a:solidFill>
                  <a:schemeClr val="tx1"/>
                </a:solidFill>
                <a:latin typeface="Arial" charset="0"/>
                <a:ea typeface="ＭＳ Ｐゴシック" charset="0"/>
              </a:defRPr>
            </a:lvl7pPr>
            <a:lvl8pPr marL="3429000" indent="-228600" eaLnBrk="0" fontAlgn="base" hangingPunct="0">
              <a:spcBef>
                <a:spcPct val="0"/>
              </a:spcBef>
              <a:spcAft>
                <a:spcPct val="0"/>
              </a:spcAft>
              <a:defRPr sz="1400">
                <a:solidFill>
                  <a:schemeClr val="tx1"/>
                </a:solidFill>
                <a:latin typeface="Arial" charset="0"/>
                <a:ea typeface="ＭＳ Ｐゴシック" charset="0"/>
              </a:defRPr>
            </a:lvl8pPr>
            <a:lvl9pPr marL="3886200" indent="-228600" eaLnBrk="0" fontAlgn="base" hangingPunct="0">
              <a:spcBef>
                <a:spcPct val="0"/>
              </a:spcBef>
              <a:spcAft>
                <a:spcPct val="0"/>
              </a:spcAft>
              <a:defRPr sz="1400">
                <a:solidFill>
                  <a:schemeClr val="tx1"/>
                </a:solidFill>
                <a:latin typeface="Arial" charset="0"/>
                <a:ea typeface="ＭＳ Ｐゴシック" charset="0"/>
              </a:defRPr>
            </a:lvl9pPr>
          </a:lstStyle>
          <a:p>
            <a:pPr eaLnBrk="1" hangingPunct="1">
              <a:buFontTx/>
              <a:buChar char="•"/>
              <a:defRPr/>
            </a:pPr>
            <a:endParaRPr lang="en-AU" sz="1800" i="1">
              <a:solidFill>
                <a:srgbClr val="FFFF00"/>
              </a:solidFill>
              <a:latin typeface="Times New Roman" charset="0"/>
            </a:endParaRPr>
          </a:p>
        </p:txBody>
      </p:sp>
      <p:sp>
        <p:nvSpPr>
          <p:cNvPr id="6" name="Rectangle 27">
            <a:extLst>
              <a:ext uri="{FF2B5EF4-FFF2-40B4-BE49-F238E27FC236}">
                <a16:creationId xmlns:a16="http://schemas.microsoft.com/office/drawing/2014/main" id="{BB951D2C-7E11-4EE0-B12E-69E30BB08A4F}"/>
              </a:ext>
            </a:extLst>
          </p:cNvPr>
          <p:cNvSpPr>
            <a:spLocks noChangeArrowheads="1"/>
          </p:cNvSpPr>
          <p:nvPr userDrawn="1"/>
        </p:nvSpPr>
        <p:spPr bwMode="auto">
          <a:xfrm>
            <a:off x="5867400" y="990600"/>
            <a:ext cx="2971800" cy="4876800"/>
          </a:xfrm>
          <a:prstGeom prst="rect">
            <a:avLst/>
          </a:prstGeom>
          <a:noFill/>
          <a:ln>
            <a:noFill/>
          </a:ln>
          <a:effectLst/>
          <a:extLst>
            <a:ext uri="{909E8E84-426E-40dd-AFC4-6F175D3DCCD1}"/>
            <a:ext uri="{91240B29-F687-4f45-9708-019B960494DF}"/>
            <a:ext uri="{AF507438-7753-43e0-B8FC-AC1667EBCBE1}"/>
          </a:extLst>
        </p:spPr>
        <p:txBody>
          <a:bodyPr lIns="69056" tIns="34529" rIns="69056" bIns="34529"/>
          <a:lstStyle>
            <a:lvl1pPr marL="342900" indent="-342900" eaLnBrk="0" hangingPunct="0">
              <a:defRPr kumimoji="1" sz="2400">
                <a:solidFill>
                  <a:schemeClr val="tx1"/>
                </a:solidFill>
                <a:latin typeface="Times New Roman" panose="02020603050405020304" pitchFamily="18" charset="0"/>
              </a:defRPr>
            </a:lvl1pPr>
            <a:lvl2pPr marL="742950" indent="-285750" eaLnBrk="0" hangingPunct="0">
              <a:defRPr kumimoji="1" sz="2400">
                <a:solidFill>
                  <a:schemeClr val="tx1"/>
                </a:solidFill>
                <a:latin typeface="Times New Roman" panose="02020603050405020304" pitchFamily="18" charset="0"/>
              </a:defRPr>
            </a:lvl2pPr>
            <a:lvl3pPr marL="1143000" indent="-228600" eaLnBrk="0" hangingPunct="0">
              <a:defRPr kumimoji="1" sz="2400">
                <a:solidFill>
                  <a:schemeClr val="tx1"/>
                </a:solidFill>
                <a:latin typeface="Times New Roman" panose="02020603050405020304" pitchFamily="18" charset="0"/>
              </a:defRPr>
            </a:lvl3pPr>
            <a:lvl4pPr marL="1600200" indent="-228600" eaLnBrk="0" hangingPunct="0">
              <a:defRPr kumimoji="1" sz="2400">
                <a:solidFill>
                  <a:schemeClr val="tx1"/>
                </a:solidFill>
                <a:latin typeface="Times New Roman" panose="02020603050405020304" pitchFamily="18" charset="0"/>
              </a:defRPr>
            </a:lvl4pPr>
            <a:lvl5pPr marL="2057400" indent="-228600" eaLnBrk="0" hangingPunct="0">
              <a:defRPr kumimoji="1"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defRPr>
            </a:lvl9pPr>
          </a:lstStyle>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WEKA: A Machine Learning Toolkit</a:t>
            </a:r>
          </a:p>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The Explorer</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Classification and Regression</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Clustering</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Association Rules</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Attribute Selection</a:t>
            </a:r>
          </a:p>
          <a:p>
            <a:pPr lvl="1" eaLnBrk="1" hangingPunct="1">
              <a:spcBef>
                <a:spcPct val="20000"/>
              </a:spcBef>
              <a:buClr>
                <a:schemeClr val="tx1"/>
              </a:buClr>
              <a:buSzPct val="60000"/>
              <a:buFont typeface="Times" panose="02020603050405020304" pitchFamily="18" charset="0"/>
              <a:buChar char="•"/>
              <a:defRPr/>
            </a:pPr>
            <a:r>
              <a:rPr kumimoji="0" lang="en-US" altLang="en-US" sz="1500" dirty="0">
                <a:latin typeface="Arial" panose="020B0604020202020204" pitchFamily="34" charset="0"/>
                <a:ea typeface="+mn-ea"/>
                <a:cs typeface="Arial" panose="020B0604020202020204" pitchFamily="34" charset="0"/>
              </a:rPr>
              <a:t>Data Visualization</a:t>
            </a:r>
          </a:p>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The Experimenter</a:t>
            </a:r>
          </a:p>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The Knowledge Flow GUI</a:t>
            </a:r>
          </a:p>
          <a:p>
            <a:pPr eaLnBrk="1" hangingPunct="1">
              <a:spcBef>
                <a:spcPct val="20000"/>
              </a:spcBef>
              <a:buClr>
                <a:schemeClr val="hlink"/>
              </a:buClr>
              <a:buSzPct val="60000"/>
              <a:buFont typeface="Wingdings" panose="05000000000000000000" pitchFamily="2" charset="2"/>
              <a:buChar char="n"/>
              <a:defRPr/>
            </a:pPr>
            <a:r>
              <a:rPr kumimoji="0" lang="en-US" altLang="en-US" sz="1500" dirty="0">
                <a:latin typeface="Arial" panose="020B0604020202020204" pitchFamily="34" charset="0"/>
                <a:ea typeface="+mn-ea"/>
                <a:cs typeface="Arial" panose="020B0604020202020204" pitchFamily="34" charset="0"/>
              </a:rPr>
              <a:t>Conclusions</a:t>
            </a:r>
          </a:p>
        </p:txBody>
      </p:sp>
      <p:sp>
        <p:nvSpPr>
          <p:cNvPr id="3101" name="Rectangle 29"/>
          <p:cNvSpPr>
            <a:spLocks noGrp="1" noChangeArrowheads="1"/>
          </p:cNvSpPr>
          <p:nvPr>
            <p:ph type="ctrTitle" sz="quarter"/>
          </p:nvPr>
        </p:nvSpPr>
        <p:spPr>
          <a:xfrm>
            <a:off x="228600" y="1066800"/>
            <a:ext cx="5105400" cy="1600200"/>
          </a:xfrm>
          <a:extLst>
            <a:ext uri="{AF507438-7753-43e0-B8FC-AC1667EBCBE1}"/>
          </a:extLst>
        </p:spPr>
        <p:txBody>
          <a:bodyPr/>
          <a:lstStyle>
            <a:lvl1pPr algn="ctr">
              <a:lnSpc>
                <a:spcPct val="80000"/>
              </a:lnSpc>
              <a:defRPr sz="2700" b="0">
                <a:latin typeface="Times New Roman" panose="02020603050405020304" pitchFamily="18" charset="0"/>
              </a:defRPr>
            </a:lvl1pPr>
          </a:lstStyle>
          <a:p>
            <a:pPr lvl="0"/>
            <a:r>
              <a:rPr lang="en-US" altLang="en-US" noProof="0"/>
              <a:t>Click to edit Master title style</a:t>
            </a:r>
          </a:p>
        </p:txBody>
      </p:sp>
    </p:spTree>
    <p:extLst>
      <p:ext uri="{BB962C8B-B14F-4D97-AF65-F5344CB8AC3E}">
        <p14:creationId xmlns:p14="http://schemas.microsoft.com/office/powerpoint/2010/main" val="40447458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Content slide 5">
    <p:spTree>
      <p:nvGrpSpPr>
        <p:cNvPr id="1" name=""/>
        <p:cNvGrpSpPr/>
        <p:nvPr/>
      </p:nvGrpSpPr>
      <p:grpSpPr>
        <a:xfrm>
          <a:off x="0" y="0"/>
          <a:ext cx="0" cy="0"/>
          <a:chOff x="0" y="0"/>
          <a:chExt cx="0" cy="0"/>
        </a:xfrm>
      </p:grpSpPr>
      <p:sp>
        <p:nvSpPr>
          <p:cNvPr id="64" name="Shape 186"/>
          <p:cNvSpPr txBox="1">
            <a:spLocks noGrp="1"/>
          </p:cNvSpPr>
          <p:nvPr>
            <p:ph type="body" sz="quarter" idx="13"/>
          </p:nvPr>
        </p:nvSpPr>
        <p:spPr>
          <a:xfrm>
            <a:off x="358912" y="643063"/>
            <a:ext cx="1463666" cy="313159"/>
          </a:xfrm>
          <a:prstGeom prst="rect">
            <a:avLst/>
          </a:prstGeom>
        </p:spPr>
        <p:txBody>
          <a:bodyPr wrap="none" lIns="45718" tIns="45718" rIns="45718" bIns="45718" anchor="ctr">
            <a:spAutoFit/>
          </a:bodyPr>
          <a:lstStyle>
            <a:lvl1pPr marL="0" indent="0">
              <a:spcBef>
                <a:spcPts val="0"/>
              </a:spcBef>
              <a:buSzTx/>
              <a:buFontTx/>
              <a:buNone/>
              <a:defRPr sz="1435" spc="-58">
                <a:solidFill>
                  <a:srgbClr val="0F56A6"/>
                </a:solidFill>
              </a:defRPr>
            </a:lvl1pPr>
          </a:lstStyle>
          <a:p>
            <a:r>
              <a:t>Insert header here</a:t>
            </a:r>
          </a:p>
        </p:txBody>
      </p:sp>
      <p:sp>
        <p:nvSpPr>
          <p:cNvPr id="65" name="Insert subheader Here"/>
          <p:cNvSpPr txBox="1">
            <a:spLocks noGrp="1"/>
          </p:cNvSpPr>
          <p:nvPr>
            <p:ph type="body" sz="quarter" idx="14"/>
          </p:nvPr>
        </p:nvSpPr>
        <p:spPr>
          <a:xfrm>
            <a:off x="358914" y="1113800"/>
            <a:ext cx="1098378" cy="196208"/>
          </a:xfrm>
          <a:prstGeom prst="rect">
            <a:avLst/>
          </a:prstGeom>
        </p:spPr>
        <p:txBody>
          <a:bodyPr wrap="none">
            <a:spAutoFit/>
          </a:bodyPr>
          <a:lstStyle>
            <a:lvl1pPr marL="0" indent="0">
              <a:spcBef>
                <a:spcPts val="0"/>
              </a:spcBef>
              <a:buSzTx/>
              <a:buFontTx/>
              <a:buNone/>
              <a:defRPr sz="675" b="1">
                <a:solidFill>
                  <a:srgbClr val="8D8D8D"/>
                </a:solidFill>
              </a:defRPr>
            </a:lvl1pPr>
          </a:lstStyle>
          <a:p>
            <a:r>
              <a:t>Insert subheader Here</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43826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402638" cy="609600"/>
          </a:xfrm>
        </p:spPr>
        <p:txBody>
          <a:bodyPr/>
          <a:lstStyle/>
          <a:p>
            <a:r>
              <a:rPr lang="en-US"/>
              <a:t>Click to edit Master title style</a:t>
            </a:r>
          </a:p>
        </p:txBody>
      </p:sp>
      <p:sp>
        <p:nvSpPr>
          <p:cNvPr id="3" name="Content Placeholder 2"/>
          <p:cNvSpPr>
            <a:spLocks noGrp="1"/>
          </p:cNvSpPr>
          <p:nvPr>
            <p:ph sz="half" idx="1"/>
          </p:nvPr>
        </p:nvSpPr>
        <p:spPr>
          <a:xfrm>
            <a:off x="304800" y="13716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4000500"/>
            <a:ext cx="8458200" cy="2476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061">
            <a:extLst>
              <a:ext uri="{FF2B5EF4-FFF2-40B4-BE49-F238E27FC236}">
                <a16:creationId xmlns:a16="http://schemas.microsoft.com/office/drawing/2014/main" id="{5CF0AF85-5306-490E-A70B-AAC33C2527CD}"/>
              </a:ext>
            </a:extLst>
          </p:cNvPr>
          <p:cNvSpPr>
            <a:spLocks noGrp="1" noChangeArrowheads="1"/>
          </p:cNvSpPr>
          <p:nvPr>
            <p:ph type="sldNum" sz="quarter" idx="10"/>
          </p:nvPr>
        </p:nvSpPr>
        <p:spPr/>
        <p:txBody>
          <a:bodyPr/>
          <a:lstStyle>
            <a:lvl1pPr>
              <a:defRPr/>
            </a:lvl1pPr>
          </a:lstStyle>
          <a:p>
            <a:pPr>
              <a:defRPr/>
            </a:pPr>
            <a:fld id="{A0EBE59F-7E22-4731-BD97-ED57DD1D20EE}" type="slidenum">
              <a:rPr lang="en-US" altLang="en-US"/>
              <a:pPr>
                <a:defRPr/>
              </a:pPr>
              <a:t>‹#›</a:t>
            </a:fld>
            <a:endParaRPr lang="en-US" altLang="en-US"/>
          </a:p>
        </p:txBody>
      </p:sp>
    </p:spTree>
    <p:extLst>
      <p:ext uri="{BB962C8B-B14F-4D97-AF65-F5344CB8AC3E}">
        <p14:creationId xmlns:p14="http://schemas.microsoft.com/office/powerpoint/2010/main" val="3510411019"/>
      </p:ext>
    </p:extLst>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E468-1E4A-41AA-9AE9-F26C1A0B6FB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A74BDFDC-3045-491E-8767-61AEF75B5658}"/>
              </a:ext>
            </a:extLst>
          </p:cNvPr>
          <p:cNvSpPr>
            <a:spLocks noGrp="1"/>
          </p:cNvSpPr>
          <p:nvPr>
            <p:ph type="dt" sz="half" idx="10"/>
          </p:nvPr>
        </p:nvSpPr>
        <p:spPr/>
        <p:txBody>
          <a:bodyPr/>
          <a:lstStyle/>
          <a:p>
            <a:fld id="{9F1CC899-6CEC-9548-B06D-7E1EB6F78CA3}" type="datetimeFigureOut">
              <a:rPr lang="en-US" smtClean="0"/>
              <a:pPr/>
              <a:t>9/29/2022</a:t>
            </a:fld>
            <a:endParaRPr lang="en-US" dirty="0"/>
          </a:p>
        </p:txBody>
      </p:sp>
      <p:sp>
        <p:nvSpPr>
          <p:cNvPr id="4" name="Footer Placeholder 3">
            <a:extLst>
              <a:ext uri="{FF2B5EF4-FFF2-40B4-BE49-F238E27FC236}">
                <a16:creationId xmlns:a16="http://schemas.microsoft.com/office/drawing/2014/main" id="{15E99D45-20B4-4D69-AA39-B3AA9CE5E4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70273C2-3FCF-4A5B-B3E9-1F5C745521A4}"/>
              </a:ext>
            </a:extLst>
          </p:cNvPr>
          <p:cNvSpPr>
            <a:spLocks noGrp="1"/>
          </p:cNvSpPr>
          <p:nvPr>
            <p:ph type="sldNum" sz="quarter" idx="12"/>
          </p:nvPr>
        </p:nvSpPr>
        <p:spPr/>
        <p:txBody>
          <a:bodyPr/>
          <a:lstStyle/>
          <a:p>
            <a:fld id="{8E6562B1-0B0F-0246-9532-09536BC2AE59}" type="slidenum">
              <a:rPr lang="en-US" smtClean="0"/>
              <a:pPr/>
              <a:t>‹#›</a:t>
            </a:fld>
            <a:endParaRPr lang="en-US" dirty="0"/>
          </a:p>
        </p:txBody>
      </p:sp>
    </p:spTree>
    <p:extLst>
      <p:ext uri="{BB962C8B-B14F-4D97-AF65-F5344CB8AC3E}">
        <p14:creationId xmlns:p14="http://schemas.microsoft.com/office/powerpoint/2010/main" val="2701329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F1E44-3A91-4024-B52C-8E9920B87725}"/>
              </a:ext>
            </a:extLst>
          </p:cNvPr>
          <p:cNvSpPr>
            <a:spLocks noGrp="1"/>
          </p:cNvSpPr>
          <p:nvPr>
            <p:ph type="title"/>
          </p:nvPr>
        </p:nvSpPr>
        <p:spPr>
          <a:noFill/>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A283C6A-32F7-4067-923D-14A7D330511F}"/>
              </a:ext>
            </a:extLst>
          </p:cNvPr>
          <p:cNvSpPr>
            <a:spLocks noGrp="1"/>
          </p:cNvSpPr>
          <p:nvPr>
            <p:ph type="dt" sz="half" idx="10"/>
          </p:nvPr>
        </p:nvSpPr>
        <p:spPr/>
        <p:txBody>
          <a:bodyPr/>
          <a:lstStyle/>
          <a:p>
            <a:fld id="{9F1CC899-6CEC-9548-B06D-7E1EB6F78CA3}" type="datetimeFigureOut">
              <a:rPr lang="en-US" smtClean="0"/>
              <a:pPr/>
              <a:t>9/29/2022</a:t>
            </a:fld>
            <a:endParaRPr lang="en-US" dirty="0"/>
          </a:p>
        </p:txBody>
      </p:sp>
      <p:sp>
        <p:nvSpPr>
          <p:cNvPr id="4" name="Footer Placeholder 3">
            <a:extLst>
              <a:ext uri="{FF2B5EF4-FFF2-40B4-BE49-F238E27FC236}">
                <a16:creationId xmlns:a16="http://schemas.microsoft.com/office/drawing/2014/main" id="{72E5F856-4CD0-4627-9230-B33DD8A3D7B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22B1FDE-0785-4836-81B6-C4FDB290AECF}"/>
              </a:ext>
            </a:extLst>
          </p:cNvPr>
          <p:cNvSpPr>
            <a:spLocks noGrp="1"/>
          </p:cNvSpPr>
          <p:nvPr>
            <p:ph type="sldNum" sz="quarter" idx="12"/>
          </p:nvPr>
        </p:nvSpPr>
        <p:spPr/>
        <p:txBody>
          <a:bodyPr/>
          <a:lstStyle/>
          <a:p>
            <a:fld id="{8E6562B1-0B0F-0246-9532-09536BC2AE59}" type="slidenum">
              <a:rPr lang="en-US" smtClean="0"/>
              <a:pPr/>
              <a:t>‹#›</a:t>
            </a:fld>
            <a:endParaRPr lang="en-US" dirty="0"/>
          </a:p>
        </p:txBody>
      </p:sp>
      <p:pic>
        <p:nvPicPr>
          <p:cNvPr id="7" name="Picture 6" descr="A picture containing food, sign&#10;&#10;Description automatically generated">
            <a:extLst>
              <a:ext uri="{FF2B5EF4-FFF2-40B4-BE49-F238E27FC236}">
                <a16:creationId xmlns:a16="http://schemas.microsoft.com/office/drawing/2014/main" id="{43DF4639-9443-45E5-B50A-34BF878EDC9F}"/>
              </a:ext>
            </a:extLst>
          </p:cNvPr>
          <p:cNvPicPr>
            <a:picLocks noChangeAspect="1"/>
          </p:cNvPicPr>
          <p:nvPr userDrawn="1"/>
        </p:nvPicPr>
        <p:blipFill>
          <a:blip r:embed="rId2"/>
          <a:stretch>
            <a:fillRect/>
          </a:stretch>
        </p:blipFill>
        <p:spPr>
          <a:xfrm>
            <a:off x="715" y="0"/>
            <a:ext cx="9142571" cy="6858000"/>
          </a:xfrm>
          <a:prstGeom prst="rect">
            <a:avLst/>
          </a:prstGeom>
        </p:spPr>
      </p:pic>
    </p:spTree>
    <p:extLst>
      <p:ext uri="{BB962C8B-B14F-4D97-AF65-F5344CB8AC3E}">
        <p14:creationId xmlns:p14="http://schemas.microsoft.com/office/powerpoint/2010/main" val="3536370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35804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377A-8FCB-48AD-92CA-653A1909F3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BC3AE0B-4ABA-40D5-8CE4-582C9A3AA73C}"/>
              </a:ext>
            </a:extLst>
          </p:cNvPr>
          <p:cNvSpPr>
            <a:spLocks noGrp="1"/>
          </p:cNvSpPr>
          <p:nvPr>
            <p:ph type="dt" sz="half" idx="10"/>
          </p:nvPr>
        </p:nvSpPr>
        <p:spPr/>
        <p:txBody>
          <a:bodyPr/>
          <a:lstStyle/>
          <a:p>
            <a:fld id="{9F1CC899-6CEC-9548-B06D-7E1EB6F78CA3}" type="datetimeFigureOut">
              <a:rPr lang="en-US" smtClean="0"/>
              <a:pPr/>
              <a:t>9/29/2022</a:t>
            </a:fld>
            <a:endParaRPr lang="en-US" dirty="0"/>
          </a:p>
        </p:txBody>
      </p:sp>
      <p:sp>
        <p:nvSpPr>
          <p:cNvPr id="5" name="Slide Number Placeholder 4">
            <a:extLst>
              <a:ext uri="{FF2B5EF4-FFF2-40B4-BE49-F238E27FC236}">
                <a16:creationId xmlns:a16="http://schemas.microsoft.com/office/drawing/2014/main" id="{E3FDA372-DBC2-46DE-9DDA-FA86ACAF05A3}"/>
              </a:ext>
            </a:extLst>
          </p:cNvPr>
          <p:cNvSpPr>
            <a:spLocks noGrp="1"/>
          </p:cNvSpPr>
          <p:nvPr>
            <p:ph type="sldNum" sz="quarter" idx="12"/>
          </p:nvPr>
        </p:nvSpPr>
        <p:spPr/>
        <p:txBody>
          <a:bodyPr/>
          <a:lstStyle/>
          <a:p>
            <a:fld id="{8E6562B1-0B0F-0246-9532-09536BC2AE59}" type="slidenum">
              <a:rPr lang="en-US" smtClean="0"/>
              <a:pPr/>
              <a:t>‹#›</a:t>
            </a:fld>
            <a:endParaRPr lang="en-US" dirty="0"/>
          </a:p>
        </p:txBody>
      </p:sp>
    </p:spTree>
    <p:extLst>
      <p:ext uri="{BB962C8B-B14F-4D97-AF65-F5344CB8AC3E}">
        <p14:creationId xmlns:p14="http://schemas.microsoft.com/office/powerpoint/2010/main" val="1073816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BC3AE0B-4ABA-40D5-8CE4-582C9A3AA73C}"/>
              </a:ext>
            </a:extLst>
          </p:cNvPr>
          <p:cNvSpPr>
            <a:spLocks noGrp="1"/>
          </p:cNvSpPr>
          <p:nvPr>
            <p:ph type="dt" sz="half" idx="10"/>
          </p:nvPr>
        </p:nvSpPr>
        <p:spPr/>
        <p:txBody>
          <a:bodyPr/>
          <a:lstStyle/>
          <a:p>
            <a:fld id="{9F1CC899-6CEC-9548-B06D-7E1EB6F78CA3}" type="datetimeFigureOut">
              <a:rPr lang="en-US" smtClean="0"/>
              <a:pPr/>
              <a:t>9/29/2022</a:t>
            </a:fld>
            <a:endParaRPr lang="en-US" dirty="0"/>
          </a:p>
        </p:txBody>
      </p:sp>
      <p:sp>
        <p:nvSpPr>
          <p:cNvPr id="5" name="Slide Number Placeholder 4">
            <a:extLst>
              <a:ext uri="{FF2B5EF4-FFF2-40B4-BE49-F238E27FC236}">
                <a16:creationId xmlns:a16="http://schemas.microsoft.com/office/drawing/2014/main" id="{E3FDA372-DBC2-46DE-9DDA-FA86ACAF05A3}"/>
              </a:ext>
            </a:extLst>
          </p:cNvPr>
          <p:cNvSpPr>
            <a:spLocks noGrp="1"/>
          </p:cNvSpPr>
          <p:nvPr>
            <p:ph type="sldNum" sz="quarter" idx="12"/>
          </p:nvPr>
        </p:nvSpPr>
        <p:spPr/>
        <p:txBody>
          <a:bodyPr/>
          <a:lstStyle/>
          <a:p>
            <a:fld id="{8E6562B1-0B0F-0246-9532-09536BC2AE59}" type="slidenum">
              <a:rPr lang="en-US" smtClean="0"/>
              <a:pPr/>
              <a:t>‹#›</a:t>
            </a:fld>
            <a:endParaRPr lang="en-US" dirty="0"/>
          </a:p>
        </p:txBody>
      </p:sp>
      <p:sp>
        <p:nvSpPr>
          <p:cNvPr id="6" name="Title 1">
            <a:extLst>
              <a:ext uri="{FF2B5EF4-FFF2-40B4-BE49-F238E27FC236}">
                <a16:creationId xmlns:a16="http://schemas.microsoft.com/office/drawing/2014/main" id="{35A6818E-BA67-4D1D-A760-8268526D699C}"/>
              </a:ext>
            </a:extLst>
          </p:cNvPr>
          <p:cNvSpPr>
            <a:spLocks noGrp="1"/>
          </p:cNvSpPr>
          <p:nvPr>
            <p:ph type="ctrTitle"/>
          </p:nvPr>
        </p:nvSpPr>
        <p:spPr>
          <a:xfrm>
            <a:off x="685800" y="2130427"/>
            <a:ext cx="7772400" cy="1470025"/>
          </a:xfrm>
        </p:spPr>
        <p:txBody>
          <a:bodyPr/>
          <a:lstStyle/>
          <a:p>
            <a:r>
              <a:rPr lang="en-US" dirty="0"/>
              <a:t>Click to edit Master title style</a:t>
            </a:r>
          </a:p>
        </p:txBody>
      </p:sp>
      <p:sp>
        <p:nvSpPr>
          <p:cNvPr id="7" name="Subtitle 2">
            <a:extLst>
              <a:ext uri="{FF2B5EF4-FFF2-40B4-BE49-F238E27FC236}">
                <a16:creationId xmlns:a16="http://schemas.microsoft.com/office/drawing/2014/main" id="{6BE1111D-8976-4D95-983E-5347684502A7}"/>
              </a:ext>
            </a:extLst>
          </p:cNvPr>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791906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9/29/2022</a:t>
            </a:fld>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42697048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image collag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13029" y="4"/>
            <a:ext cx="3014587" cy="6827185"/>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
        <p:nvSpPr>
          <p:cNvPr id="10" name="Picture Placeholder 8"/>
          <p:cNvSpPr>
            <a:spLocks noGrp="1"/>
          </p:cNvSpPr>
          <p:nvPr>
            <p:ph type="pic" sz="quarter" idx="11" hasCustomPrompt="1"/>
          </p:nvPr>
        </p:nvSpPr>
        <p:spPr>
          <a:xfrm>
            <a:off x="3027620" y="2"/>
            <a:ext cx="2903631" cy="3804835"/>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
        <p:nvSpPr>
          <p:cNvPr id="11" name="Picture Placeholder 8"/>
          <p:cNvSpPr>
            <a:spLocks noGrp="1"/>
          </p:cNvSpPr>
          <p:nvPr>
            <p:ph type="pic" sz="quarter" idx="12" hasCustomPrompt="1"/>
          </p:nvPr>
        </p:nvSpPr>
        <p:spPr>
          <a:xfrm>
            <a:off x="3027620" y="3804841"/>
            <a:ext cx="2903631" cy="3022351"/>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
        <p:nvSpPr>
          <p:cNvPr id="12" name="Picture Placeholder 8"/>
          <p:cNvSpPr>
            <a:spLocks noGrp="1"/>
          </p:cNvSpPr>
          <p:nvPr>
            <p:ph type="pic" sz="quarter" idx="13" hasCustomPrompt="1"/>
          </p:nvPr>
        </p:nvSpPr>
        <p:spPr>
          <a:xfrm>
            <a:off x="5931249" y="-1"/>
            <a:ext cx="3238500" cy="2378991"/>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
        <p:nvSpPr>
          <p:cNvPr id="13" name="Picture Placeholder 8"/>
          <p:cNvSpPr>
            <a:spLocks noGrp="1"/>
          </p:cNvSpPr>
          <p:nvPr>
            <p:ph type="pic" sz="quarter" idx="14" hasCustomPrompt="1"/>
          </p:nvPr>
        </p:nvSpPr>
        <p:spPr>
          <a:xfrm>
            <a:off x="5931249" y="2378994"/>
            <a:ext cx="3238500" cy="4448195"/>
          </a:xfrm>
          <a:prstGeom prst="rect">
            <a:avLst/>
          </a:prstGeom>
          <a:solidFill>
            <a:schemeClr val="bg1">
              <a:lumMod val="20000"/>
              <a:lumOff val="80000"/>
            </a:schemeClr>
          </a:solidFill>
          <a:ln w="190500">
            <a:solidFill>
              <a:schemeClr val="tx1"/>
            </a:solidFill>
            <a:bevel/>
          </a:ln>
        </p:spPr>
        <p:txBody>
          <a:bodyPr lIns="34256" tIns="17128" rIns="34256" bIns="17128" anchor="ctr"/>
          <a:lstStyle>
            <a:lvl1pPr marL="0" indent="0" algn="ctr">
              <a:buNone/>
              <a:defRPr baseline="0"/>
            </a:lvl1pPr>
          </a:lstStyle>
          <a:p>
            <a:r>
              <a:rPr lang="en-SG" dirty="0"/>
              <a:t>Insert image here</a:t>
            </a:r>
          </a:p>
        </p:txBody>
      </p:sp>
    </p:spTree>
    <p:extLst>
      <p:ext uri="{BB962C8B-B14F-4D97-AF65-F5344CB8AC3E}">
        <p14:creationId xmlns:p14="http://schemas.microsoft.com/office/powerpoint/2010/main" val="272911497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E468-1E4A-41AA-9AE9-F26C1A0B6FB7}"/>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A74BDFDC-3045-491E-8767-61AEF75B5658}"/>
              </a:ext>
            </a:extLst>
          </p:cNvPr>
          <p:cNvSpPr>
            <a:spLocks noGrp="1"/>
          </p:cNvSpPr>
          <p:nvPr>
            <p:ph type="dt" sz="half" idx="10"/>
          </p:nvPr>
        </p:nvSpPr>
        <p:spPr/>
        <p:txBody>
          <a:bodyPr/>
          <a:lstStyle/>
          <a:p>
            <a:fld id="{9F1CC899-6CEC-9548-B06D-7E1EB6F78CA3}" type="datetimeFigureOut">
              <a:rPr lang="en-US" smtClean="0"/>
              <a:pPr/>
              <a:t>9/29/2022</a:t>
            </a:fld>
            <a:endParaRPr lang="en-US" dirty="0"/>
          </a:p>
        </p:txBody>
      </p:sp>
      <p:sp>
        <p:nvSpPr>
          <p:cNvPr id="4" name="Footer Placeholder 3">
            <a:extLst>
              <a:ext uri="{FF2B5EF4-FFF2-40B4-BE49-F238E27FC236}">
                <a16:creationId xmlns:a16="http://schemas.microsoft.com/office/drawing/2014/main" id="{15E99D45-20B4-4D69-AA39-B3AA9CE5E4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70273C2-3FCF-4A5B-B3E9-1F5C745521A4}"/>
              </a:ext>
            </a:extLst>
          </p:cNvPr>
          <p:cNvSpPr>
            <a:spLocks noGrp="1"/>
          </p:cNvSpPr>
          <p:nvPr>
            <p:ph type="sldNum" sz="quarter" idx="12"/>
          </p:nvPr>
        </p:nvSpPr>
        <p:spPr/>
        <p:txBody>
          <a:bodyPr/>
          <a:lstStyle/>
          <a:p>
            <a:fld id="{8E6562B1-0B0F-0246-9532-09536BC2AE59}" type="slidenum">
              <a:rPr lang="en-US" smtClean="0"/>
              <a:pPr/>
              <a:t>‹#›</a:t>
            </a:fld>
            <a:endParaRPr lang="en-US" dirty="0"/>
          </a:p>
        </p:txBody>
      </p:sp>
    </p:spTree>
    <p:extLst>
      <p:ext uri="{BB962C8B-B14F-4D97-AF65-F5344CB8AC3E}">
        <p14:creationId xmlns:p14="http://schemas.microsoft.com/office/powerpoint/2010/main" val="19139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8377A-8FCB-48AD-92CA-653A1909F33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BC3AE0B-4ABA-40D5-8CE4-582C9A3AA73C}"/>
              </a:ext>
            </a:extLst>
          </p:cNvPr>
          <p:cNvSpPr>
            <a:spLocks noGrp="1"/>
          </p:cNvSpPr>
          <p:nvPr>
            <p:ph type="dt" sz="half" idx="10"/>
          </p:nvPr>
        </p:nvSpPr>
        <p:spPr/>
        <p:txBody>
          <a:bodyPr/>
          <a:lstStyle/>
          <a:p>
            <a:fld id="{9F1CC899-6CEC-9548-B06D-7E1EB6F78CA3}" type="datetimeFigureOut">
              <a:rPr lang="en-US" smtClean="0"/>
              <a:pPr/>
              <a:t>9/29/2022</a:t>
            </a:fld>
            <a:endParaRPr lang="en-US" dirty="0"/>
          </a:p>
        </p:txBody>
      </p:sp>
      <p:sp>
        <p:nvSpPr>
          <p:cNvPr id="5" name="Slide Number Placeholder 4">
            <a:extLst>
              <a:ext uri="{FF2B5EF4-FFF2-40B4-BE49-F238E27FC236}">
                <a16:creationId xmlns:a16="http://schemas.microsoft.com/office/drawing/2014/main" id="{E3FDA372-DBC2-46DE-9DDA-FA86ACAF05A3}"/>
              </a:ext>
            </a:extLst>
          </p:cNvPr>
          <p:cNvSpPr>
            <a:spLocks noGrp="1"/>
          </p:cNvSpPr>
          <p:nvPr>
            <p:ph type="sldNum" sz="quarter" idx="12"/>
          </p:nvPr>
        </p:nvSpPr>
        <p:spPr/>
        <p:txBody>
          <a:bodyPr/>
          <a:lstStyle/>
          <a:p>
            <a:fld id="{8E6562B1-0B0F-0246-9532-09536BC2AE59}" type="slidenum">
              <a:rPr lang="en-US" smtClean="0"/>
              <a:pPr/>
              <a:t>‹#›</a:t>
            </a:fld>
            <a:endParaRPr lang="en-US" dirty="0"/>
          </a:p>
        </p:txBody>
      </p:sp>
    </p:spTree>
    <p:extLst>
      <p:ext uri="{BB962C8B-B14F-4D97-AF65-F5344CB8AC3E}">
        <p14:creationId xmlns:p14="http://schemas.microsoft.com/office/powerpoint/2010/main" val="4135140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BC3AE0B-4ABA-40D5-8CE4-582C9A3AA73C}"/>
              </a:ext>
            </a:extLst>
          </p:cNvPr>
          <p:cNvSpPr>
            <a:spLocks noGrp="1"/>
          </p:cNvSpPr>
          <p:nvPr>
            <p:ph type="dt" sz="half" idx="10"/>
          </p:nvPr>
        </p:nvSpPr>
        <p:spPr/>
        <p:txBody>
          <a:bodyPr/>
          <a:lstStyle/>
          <a:p>
            <a:fld id="{9F1CC899-6CEC-9548-B06D-7E1EB6F78CA3}" type="datetimeFigureOut">
              <a:rPr lang="en-US" smtClean="0"/>
              <a:pPr/>
              <a:t>9/29/2022</a:t>
            </a:fld>
            <a:endParaRPr lang="en-US" dirty="0"/>
          </a:p>
        </p:txBody>
      </p:sp>
      <p:sp>
        <p:nvSpPr>
          <p:cNvPr id="5" name="Slide Number Placeholder 4">
            <a:extLst>
              <a:ext uri="{FF2B5EF4-FFF2-40B4-BE49-F238E27FC236}">
                <a16:creationId xmlns:a16="http://schemas.microsoft.com/office/drawing/2014/main" id="{E3FDA372-DBC2-46DE-9DDA-FA86ACAF05A3}"/>
              </a:ext>
            </a:extLst>
          </p:cNvPr>
          <p:cNvSpPr>
            <a:spLocks noGrp="1"/>
          </p:cNvSpPr>
          <p:nvPr>
            <p:ph type="sldNum" sz="quarter" idx="12"/>
          </p:nvPr>
        </p:nvSpPr>
        <p:spPr/>
        <p:txBody>
          <a:bodyPr/>
          <a:lstStyle/>
          <a:p>
            <a:fld id="{8E6562B1-0B0F-0246-9532-09536BC2AE59}" type="slidenum">
              <a:rPr lang="en-US" smtClean="0"/>
              <a:pPr/>
              <a:t>‹#›</a:t>
            </a:fld>
            <a:endParaRPr lang="en-US" dirty="0"/>
          </a:p>
        </p:txBody>
      </p:sp>
      <p:sp>
        <p:nvSpPr>
          <p:cNvPr id="6" name="Title 1">
            <a:extLst>
              <a:ext uri="{FF2B5EF4-FFF2-40B4-BE49-F238E27FC236}">
                <a16:creationId xmlns:a16="http://schemas.microsoft.com/office/drawing/2014/main" id="{35A6818E-BA67-4D1D-A760-8268526D699C}"/>
              </a:ext>
            </a:extLst>
          </p:cNvPr>
          <p:cNvSpPr>
            <a:spLocks noGrp="1"/>
          </p:cNvSpPr>
          <p:nvPr>
            <p:ph type="ctrTitle"/>
          </p:nvPr>
        </p:nvSpPr>
        <p:spPr>
          <a:xfrm>
            <a:off x="685800" y="2130427"/>
            <a:ext cx="7772400" cy="1470025"/>
          </a:xfrm>
        </p:spPr>
        <p:txBody>
          <a:bodyPr/>
          <a:lstStyle/>
          <a:p>
            <a:r>
              <a:rPr lang="en-US" dirty="0"/>
              <a:t>Click to edit Master title style</a:t>
            </a:r>
          </a:p>
        </p:txBody>
      </p:sp>
      <p:sp>
        <p:nvSpPr>
          <p:cNvPr id="7" name="Subtitle 2">
            <a:extLst>
              <a:ext uri="{FF2B5EF4-FFF2-40B4-BE49-F238E27FC236}">
                <a16:creationId xmlns:a16="http://schemas.microsoft.com/office/drawing/2014/main" id="{6BE1111D-8976-4D95-983E-5347684502A7}"/>
              </a:ext>
            </a:extLst>
          </p:cNvPr>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68814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F1CC899-6CEC-9548-B06D-7E1EB6F78CA3}" type="datetimeFigureOut">
              <a:rPr lang="en-US" smtClean="0"/>
              <a:t>9/29/2022</a:t>
            </a:fld>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2968400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406902"/>
            <a:ext cx="8229600" cy="1362075"/>
          </a:xfrm>
        </p:spPr>
        <p:txBody>
          <a:bodyPr anchor="t"/>
          <a:lstStyle>
            <a:lvl1pPr algn="l">
              <a:defRPr sz="3000" b="1" cap="all"/>
            </a:lvl1pPr>
          </a:lstStyle>
          <a:p>
            <a:r>
              <a:rPr lang="en-US" dirty="0"/>
              <a:t>Click to edit Master title style</a:t>
            </a:r>
          </a:p>
        </p:txBody>
      </p:sp>
      <p:sp>
        <p:nvSpPr>
          <p:cNvPr id="3" name="Text Placeholder 2"/>
          <p:cNvSpPr>
            <a:spLocks noGrp="1"/>
          </p:cNvSpPr>
          <p:nvPr>
            <p:ph type="body" idx="1"/>
          </p:nvPr>
        </p:nvSpPr>
        <p:spPr>
          <a:xfrm>
            <a:off x="457200" y="2906713"/>
            <a:ext cx="82296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F1CC899-6CEC-9548-B06D-7E1EB6F78CA3}" type="datetimeFigureOut">
              <a:rPr lang="en-US" smtClean="0"/>
              <a:t>9/29/2022</a:t>
            </a:fld>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70839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F1CC899-6CEC-9548-B06D-7E1EB6F78CA3}" type="datetimeFigureOut">
              <a:rPr lang="en-US" smtClean="0"/>
              <a:t>9/29/2022</a:t>
            </a:fld>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3891467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4994"/>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457200" y="2494758"/>
            <a:ext cx="4040188"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854994"/>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494758"/>
            <a:ext cx="4041775" cy="3628411"/>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F1CC899-6CEC-9548-B06D-7E1EB6F78CA3}" type="datetimeFigureOut">
              <a:rPr lang="en-US" smtClean="0"/>
              <a:t>9/29/2022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1822785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1CC899-6CEC-9548-B06D-7E1EB6F78CA3}" type="datetimeFigureOut">
              <a:rPr lang="en-US" smtClean="0"/>
              <a:t>9/29/2022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Tree>
    <p:extLst>
      <p:ext uri="{BB962C8B-B14F-4D97-AF65-F5344CB8AC3E}">
        <p14:creationId xmlns:p14="http://schemas.microsoft.com/office/powerpoint/2010/main" val="501104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63632"/>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889196"/>
            <a:ext cx="8229600" cy="387612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5815375"/>
            <a:ext cx="2133600" cy="365125"/>
          </a:xfrm>
          <a:prstGeom prst="rect">
            <a:avLst/>
          </a:prstGeom>
        </p:spPr>
        <p:txBody>
          <a:bodyPr vert="horz" lIns="91440" tIns="45720" rIns="91440" bIns="45720" rtlCol="0" anchor="ctr"/>
          <a:lstStyle>
            <a:lvl1pPr algn="l">
              <a:defRPr sz="900">
                <a:solidFill>
                  <a:schemeClr val="tx1">
                    <a:tint val="75000"/>
                  </a:schemeClr>
                </a:solidFill>
                <a:latin typeface="Arial"/>
              </a:defRPr>
            </a:lvl1pPr>
          </a:lstStyle>
          <a:p>
            <a:fld id="{9F1CC899-6CEC-9548-B06D-7E1EB6F78CA3}" type="datetimeFigureOut">
              <a:rPr lang="en-US" smtClean="0"/>
              <a:pPr/>
              <a:t>9/29/2022</a:t>
            </a:fld>
            <a:endParaRPr lang="en-US" dirty="0"/>
          </a:p>
        </p:txBody>
      </p:sp>
      <p:sp>
        <p:nvSpPr>
          <p:cNvPr id="5" name="Footer Placeholder 4"/>
          <p:cNvSpPr>
            <a:spLocks noGrp="1"/>
          </p:cNvSpPr>
          <p:nvPr>
            <p:ph type="ftr" sz="quarter" idx="3"/>
          </p:nvPr>
        </p:nvSpPr>
        <p:spPr>
          <a:xfrm>
            <a:off x="3124200" y="5815375"/>
            <a:ext cx="2895600" cy="365125"/>
          </a:xfrm>
          <a:prstGeom prst="rect">
            <a:avLst/>
          </a:prstGeom>
        </p:spPr>
        <p:txBody>
          <a:bodyPr vert="horz" lIns="91440" tIns="45720" rIns="91440" bIns="45720" rtlCol="0" anchor="ctr"/>
          <a:lstStyle>
            <a:lvl1pPr algn="ctr">
              <a:defRPr sz="900">
                <a:solidFill>
                  <a:schemeClr val="tx1">
                    <a:tint val="75000"/>
                  </a:schemeClr>
                </a:solidFill>
                <a:latin typeface="Arial"/>
              </a:defRPr>
            </a:lvl1pPr>
          </a:lstStyle>
          <a:p>
            <a:endParaRPr lang="en-US" dirty="0"/>
          </a:p>
        </p:txBody>
      </p:sp>
      <p:sp>
        <p:nvSpPr>
          <p:cNvPr id="6" name="Slide Number Placeholder 5"/>
          <p:cNvSpPr>
            <a:spLocks noGrp="1"/>
          </p:cNvSpPr>
          <p:nvPr>
            <p:ph type="sldNum" sz="quarter" idx="4"/>
          </p:nvPr>
        </p:nvSpPr>
        <p:spPr>
          <a:xfrm>
            <a:off x="6553200" y="5815375"/>
            <a:ext cx="2133600" cy="365125"/>
          </a:xfrm>
          <a:prstGeom prst="rect">
            <a:avLst/>
          </a:prstGeom>
        </p:spPr>
        <p:txBody>
          <a:bodyPr vert="horz" lIns="91440" tIns="45720" rIns="91440" bIns="45720" rtlCol="0" anchor="ctr"/>
          <a:lstStyle>
            <a:lvl1pPr algn="r">
              <a:defRPr sz="900" baseline="0">
                <a:solidFill>
                  <a:schemeClr val="tx1">
                    <a:tint val="75000"/>
                  </a:schemeClr>
                </a:solidFill>
                <a:latin typeface="Arial"/>
              </a:defRPr>
            </a:lvl1pPr>
          </a:lstStyle>
          <a:p>
            <a:fld id="{8E6562B1-0B0F-0246-9532-09536BC2AE59}" type="slidenum">
              <a:rPr lang="en-US" smtClean="0"/>
              <a:pPr/>
              <a:t>‹#›</a:t>
            </a:fld>
            <a:endParaRPr lang="en-US" dirty="0"/>
          </a:p>
        </p:txBody>
      </p:sp>
      <p:pic>
        <p:nvPicPr>
          <p:cNvPr id="7" name="Picture 6" descr="NTU_PP_slide_Footer_sized.png"/>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6327909"/>
            <a:ext cx="9144000" cy="537882"/>
          </a:xfrm>
          <a:prstGeom prst="rect">
            <a:avLst/>
          </a:prstGeom>
        </p:spPr>
      </p:pic>
    </p:spTree>
    <p:extLst>
      <p:ext uri="{BB962C8B-B14F-4D97-AF65-F5344CB8AC3E}">
        <p14:creationId xmlns:p14="http://schemas.microsoft.com/office/powerpoint/2010/main" val="2346825928"/>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29" r:id="rId19"/>
    <p:sldLayoutId id="2147483931" r:id="rId20"/>
    <p:sldLayoutId id="2147483932" r:id="rId21"/>
    <p:sldLayoutId id="2147483933" r:id="rId22"/>
    <p:sldLayoutId id="2147483942" r:id="rId23"/>
    <p:sldLayoutId id="2147483946" r:id="rId24"/>
  </p:sldLayoutIdLst>
  <p:txStyles>
    <p:titleStyle>
      <a:lvl1pPr algn="l" defTabSz="342900" rtl="0" eaLnBrk="1" latinLnBrk="0" hangingPunct="1">
        <a:spcBef>
          <a:spcPct val="0"/>
        </a:spcBef>
        <a:buNone/>
        <a:defRPr sz="3300" kern="1200">
          <a:solidFill>
            <a:schemeClr val="tx1"/>
          </a:solidFill>
          <a:latin typeface="Arial"/>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Arial"/>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ttteoh@ntu.edu.s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6B5DA32-2738-4C1A-949B-A81C28AE093E}"/>
              </a:ext>
            </a:extLst>
          </p:cNvPr>
          <p:cNvSpPr txBox="1">
            <a:spLocks/>
          </p:cNvSpPr>
          <p:nvPr/>
        </p:nvSpPr>
        <p:spPr>
          <a:xfrm>
            <a:off x="609600" y="2362200"/>
            <a:ext cx="3352800" cy="1651356"/>
          </a:xfrm>
          <a:prstGeom prst="rect">
            <a:avLst/>
          </a:prstGeom>
          <a:noFill/>
        </p:spPr>
        <p:txBody>
          <a:bodyPr vert="horz" lIns="91440" tIns="45720" rIns="91440" bIns="45720" rtlCol="0" anchor="ctr">
            <a:normAutofit/>
          </a:bodyPr>
          <a:lstStyle>
            <a:lvl1pPr algn="l" defTabSz="342900" rtl="0" eaLnBrk="1" latinLnBrk="0" hangingPunct="1">
              <a:spcBef>
                <a:spcPct val="0"/>
              </a:spcBef>
              <a:buNone/>
              <a:defRPr sz="3300" kern="1200">
                <a:solidFill>
                  <a:schemeClr val="tx1"/>
                </a:solidFill>
                <a:latin typeface="Arial"/>
                <a:ea typeface="+mj-ea"/>
                <a:cs typeface="+mj-cs"/>
              </a:defRPr>
            </a:lvl1pPr>
          </a:lstStyle>
          <a:p>
            <a:r>
              <a:rPr lang="en-US" sz="4200" b="1" dirty="0">
                <a:solidFill>
                  <a:schemeClr val="bg1"/>
                </a:solidFill>
                <a:cs typeface="Arial"/>
              </a:rPr>
              <a:t>Transformer</a:t>
            </a:r>
          </a:p>
        </p:txBody>
      </p:sp>
      <p:sp>
        <p:nvSpPr>
          <p:cNvPr id="4" name="Subtitle 2">
            <a:extLst>
              <a:ext uri="{FF2B5EF4-FFF2-40B4-BE49-F238E27FC236}">
                <a16:creationId xmlns:a16="http://schemas.microsoft.com/office/drawing/2014/main" id="{F6DBFA9C-D9BE-4307-BEDE-EC966B9C2D03}"/>
              </a:ext>
            </a:extLst>
          </p:cNvPr>
          <p:cNvSpPr txBox="1">
            <a:spLocks/>
          </p:cNvSpPr>
          <p:nvPr/>
        </p:nvSpPr>
        <p:spPr>
          <a:xfrm>
            <a:off x="805709" y="4977700"/>
            <a:ext cx="3756540" cy="1265293"/>
          </a:xfrm>
          <a:prstGeom prst="rect">
            <a:avLst/>
          </a:prstGeom>
        </p:spPr>
        <p:txBody>
          <a:bodyPr>
            <a:normAutofit/>
          </a:bodyPr>
          <a:lstStyle>
            <a:lvl1pPr marL="257175" indent="-257175" algn="l" defTabSz="342900" rtl="0" eaLnBrk="1" latinLnBrk="0" hangingPunct="1">
              <a:spcBef>
                <a:spcPct val="20000"/>
              </a:spcBef>
              <a:buFont typeface="Arial"/>
              <a:buChar char="•"/>
              <a:defRPr sz="2400" kern="1200">
                <a:solidFill>
                  <a:schemeClr val="tx1"/>
                </a:solidFill>
                <a:latin typeface="Arial"/>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Arial"/>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Arial"/>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buNone/>
            </a:pPr>
            <a:r>
              <a:rPr lang="en-US" sz="1125" dirty="0">
                <a:solidFill>
                  <a:schemeClr val="bg1"/>
                </a:solidFill>
                <a:cs typeface="Arial"/>
              </a:rPr>
              <a:t>Teoh </a:t>
            </a:r>
            <a:r>
              <a:rPr lang="en-US" sz="1125" dirty="0" err="1">
                <a:solidFill>
                  <a:schemeClr val="bg1"/>
                </a:solidFill>
                <a:cs typeface="Arial"/>
              </a:rPr>
              <a:t>Teik</a:t>
            </a:r>
            <a:r>
              <a:rPr lang="en-US" sz="1125" dirty="0">
                <a:solidFill>
                  <a:schemeClr val="bg1"/>
                </a:solidFill>
                <a:cs typeface="Arial"/>
              </a:rPr>
              <a:t> Toe</a:t>
            </a:r>
          </a:p>
          <a:p>
            <a:pPr marL="0" indent="0">
              <a:buNone/>
            </a:pPr>
            <a:r>
              <a:rPr lang="en-US" sz="1125" dirty="0">
                <a:solidFill>
                  <a:schemeClr val="bg1"/>
                </a:solidFill>
                <a:cs typeface="Arial"/>
              </a:rPr>
              <a:t>ITOM/NBS</a:t>
            </a:r>
          </a:p>
          <a:p>
            <a:pPr marL="0" indent="0">
              <a:buNone/>
            </a:pPr>
            <a:r>
              <a:rPr lang="en-US" sz="1125" i="1" dirty="0">
                <a:solidFill>
                  <a:schemeClr val="bg1"/>
                </a:solidFill>
                <a:cs typeface="Arial"/>
                <a:hlinkClick r:id="rId2">
                  <a:extLst>
                    <a:ext uri="{A12FA001-AC4F-418D-AE19-62706E023703}">
                      <ahyp:hlinkClr xmlns:ahyp="http://schemas.microsoft.com/office/drawing/2018/hyperlinkcolor" val="tx"/>
                    </a:ext>
                  </a:extLst>
                </a:hlinkClick>
              </a:rPr>
              <a:t>ttteoh@ntu.edu.sg</a:t>
            </a:r>
            <a:endParaRPr lang="en-US" sz="1125" i="1" dirty="0">
              <a:solidFill>
                <a:schemeClr val="bg1"/>
              </a:solidFill>
              <a:cs typeface="Arial"/>
            </a:endParaRPr>
          </a:p>
          <a:p>
            <a:pPr marL="0" indent="0">
              <a:buNone/>
            </a:pPr>
            <a:r>
              <a:rPr lang="en-US" sz="1125" i="1" dirty="0">
                <a:solidFill>
                  <a:schemeClr val="bg1"/>
                </a:solidFill>
                <a:cs typeface="Arial"/>
              </a:rPr>
              <a:t>97905202</a:t>
            </a:r>
          </a:p>
        </p:txBody>
      </p:sp>
    </p:spTree>
    <p:extLst>
      <p:ext uri="{BB962C8B-B14F-4D97-AF65-F5344CB8AC3E}">
        <p14:creationId xmlns:p14="http://schemas.microsoft.com/office/powerpoint/2010/main" val="61416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89394-95D4-4AE1-AD48-0B7B99DEA27F}"/>
              </a:ext>
            </a:extLst>
          </p:cNvPr>
          <p:cNvSpPr>
            <a:spLocks noGrp="1"/>
          </p:cNvSpPr>
          <p:nvPr>
            <p:ph type="title"/>
          </p:nvPr>
        </p:nvSpPr>
        <p:spPr/>
        <p:txBody>
          <a:bodyPr/>
          <a:lstStyle/>
          <a:p>
            <a:r>
              <a:rPr lang="en-SG" dirty="0"/>
              <a:t>Transformer – Sentiment Analysis</a:t>
            </a:r>
          </a:p>
        </p:txBody>
      </p:sp>
      <p:sp>
        <p:nvSpPr>
          <p:cNvPr id="5" name="TextBox 4">
            <a:extLst>
              <a:ext uri="{FF2B5EF4-FFF2-40B4-BE49-F238E27FC236}">
                <a16:creationId xmlns:a16="http://schemas.microsoft.com/office/drawing/2014/main" id="{886B9A34-3CB3-4CB8-9744-00D940DB0347}"/>
              </a:ext>
            </a:extLst>
          </p:cNvPr>
          <p:cNvSpPr txBox="1"/>
          <p:nvPr/>
        </p:nvSpPr>
        <p:spPr>
          <a:xfrm>
            <a:off x="432546" y="2057400"/>
            <a:ext cx="7797053" cy="1754326"/>
          </a:xfrm>
          <a:prstGeom prst="rect">
            <a:avLst/>
          </a:prstGeom>
          <a:noFill/>
        </p:spPr>
        <p:txBody>
          <a:bodyPr wrap="square">
            <a:spAutoFit/>
          </a:bodyPr>
          <a:lstStyle/>
          <a:p>
            <a:r>
              <a:rPr lang="en-US" dirty="0"/>
              <a:t>#pip install transformers</a:t>
            </a:r>
          </a:p>
          <a:p>
            <a:endParaRPr lang="en-US" dirty="0"/>
          </a:p>
          <a:p>
            <a:r>
              <a:rPr lang="en-US" dirty="0"/>
              <a:t>from transformers import pipeline</a:t>
            </a:r>
          </a:p>
          <a:p>
            <a:r>
              <a:rPr lang="en-US" dirty="0"/>
              <a:t>classifier = pipeline("sentiment-analysis")</a:t>
            </a:r>
          </a:p>
          <a:p>
            <a:r>
              <a:rPr lang="en-SG" dirty="0"/>
              <a:t>text = input("Please input your text for sentiment analysis : ")</a:t>
            </a:r>
          </a:p>
          <a:p>
            <a:r>
              <a:rPr lang="en-SG" dirty="0"/>
              <a:t>classifier(text)</a:t>
            </a:r>
          </a:p>
        </p:txBody>
      </p:sp>
    </p:spTree>
    <p:extLst>
      <p:ext uri="{BB962C8B-B14F-4D97-AF65-F5344CB8AC3E}">
        <p14:creationId xmlns:p14="http://schemas.microsoft.com/office/powerpoint/2010/main" val="1583078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9D3A8-48CB-403A-A3F4-AE04DB92B4AB}"/>
              </a:ext>
            </a:extLst>
          </p:cNvPr>
          <p:cNvSpPr>
            <a:spLocks noGrp="1"/>
          </p:cNvSpPr>
          <p:nvPr>
            <p:ph type="title"/>
          </p:nvPr>
        </p:nvSpPr>
        <p:spPr>
          <a:xfrm>
            <a:off x="240280" y="-53755"/>
            <a:ext cx="8229600" cy="1143000"/>
          </a:xfrm>
        </p:spPr>
        <p:txBody>
          <a:bodyPr/>
          <a:lstStyle/>
          <a:p>
            <a:r>
              <a:rPr lang="en-GB" dirty="0">
                <a:cs typeface="Arial"/>
              </a:rPr>
              <a:t>Transformer in cloud</a:t>
            </a:r>
            <a:endParaRPr lang="en-GB" dirty="0"/>
          </a:p>
        </p:txBody>
      </p:sp>
      <p:sp>
        <p:nvSpPr>
          <p:cNvPr id="8" name="TextBox 7">
            <a:extLst>
              <a:ext uri="{FF2B5EF4-FFF2-40B4-BE49-F238E27FC236}">
                <a16:creationId xmlns:a16="http://schemas.microsoft.com/office/drawing/2014/main" id="{EE85BBA6-94E2-4D71-9DEE-CAF940696254}"/>
              </a:ext>
            </a:extLst>
          </p:cNvPr>
          <p:cNvSpPr txBox="1"/>
          <p:nvPr/>
        </p:nvSpPr>
        <p:spPr>
          <a:xfrm>
            <a:off x="438846" y="939430"/>
            <a:ext cx="8149505" cy="4616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from flask import Flask</a:t>
            </a:r>
            <a:endParaRPr lang="en-US" sz="1400" dirty="0">
              <a:cs typeface="Calibri"/>
            </a:endParaRPr>
          </a:p>
          <a:p>
            <a:endParaRPr lang="en-US" sz="1400" dirty="0">
              <a:cs typeface="Calibri"/>
            </a:endParaRPr>
          </a:p>
          <a:p>
            <a:r>
              <a:rPr lang="en-US" sz="1400" dirty="0"/>
              <a:t>app = Flask(__name__)</a:t>
            </a:r>
            <a:endParaRPr lang="en-US" sz="1400" dirty="0">
              <a:cs typeface="Calibri"/>
            </a:endParaRPr>
          </a:p>
          <a:p>
            <a:endParaRPr lang="en-US" sz="1400" dirty="0">
              <a:cs typeface="Calibri"/>
            </a:endParaRPr>
          </a:p>
          <a:p>
            <a:r>
              <a:rPr lang="en-US" sz="1400" dirty="0"/>
              <a:t>from flask import </a:t>
            </a:r>
            <a:r>
              <a:rPr lang="en-US" sz="1400" dirty="0" err="1"/>
              <a:t>render_template,request</a:t>
            </a:r>
            <a:endParaRPr lang="en-US" sz="1400" dirty="0">
              <a:cs typeface="Calibri"/>
            </a:endParaRPr>
          </a:p>
          <a:p>
            <a:r>
              <a:rPr lang="en-US" sz="1400" dirty="0"/>
              <a:t>from transformers import pipeline</a:t>
            </a:r>
            <a:endParaRPr lang="en-US" sz="1400" dirty="0">
              <a:cs typeface="Calibri"/>
            </a:endParaRPr>
          </a:p>
          <a:p>
            <a:endParaRPr lang="en-US" sz="1400" dirty="0">
              <a:cs typeface="Calibri"/>
            </a:endParaRPr>
          </a:p>
          <a:p>
            <a:r>
              <a:rPr lang="en-US" sz="1400" dirty="0"/>
              <a:t>classifier = pipeline('sentiment-analysis', </a:t>
            </a:r>
            <a:r>
              <a:rPr lang="en-US" sz="1400" dirty="0">
                <a:ea typeface="+mn-lt"/>
                <a:cs typeface="+mn-lt"/>
              </a:rPr>
              <a:t>"mrm8488/bert-small-finetuned-squadv2"</a:t>
            </a:r>
            <a:r>
              <a:rPr lang="en-US" sz="1400" dirty="0"/>
              <a:t>)</a:t>
            </a:r>
            <a:endParaRPr lang="en-US" sz="1400" dirty="0">
              <a:cs typeface="Calibri"/>
            </a:endParaRPr>
          </a:p>
          <a:p>
            <a:endParaRPr lang="en-US" sz="1400" dirty="0">
              <a:cs typeface="Calibri"/>
            </a:endParaRPr>
          </a:p>
          <a:p>
            <a:r>
              <a:rPr lang="en-US" sz="1400" dirty="0"/>
              <a:t>@app.route("/", methods=["GET", "POST"])</a:t>
            </a:r>
            <a:endParaRPr lang="en-US" sz="1400" dirty="0">
              <a:cs typeface="Calibri"/>
            </a:endParaRPr>
          </a:p>
          <a:p>
            <a:r>
              <a:rPr lang="en-US" sz="1400" dirty="0"/>
              <a:t>def index():</a:t>
            </a:r>
            <a:endParaRPr lang="en-US" sz="1400" dirty="0">
              <a:cs typeface="Calibri"/>
            </a:endParaRPr>
          </a:p>
          <a:p>
            <a:r>
              <a:rPr lang="en-US" sz="1400" dirty="0"/>
              <a:t>    if </a:t>
            </a:r>
            <a:r>
              <a:rPr lang="en-US" sz="1400" dirty="0" err="1"/>
              <a:t>request.method</a:t>
            </a:r>
            <a:r>
              <a:rPr lang="en-US" sz="1400" dirty="0"/>
              <a:t> == "POST":</a:t>
            </a:r>
            <a:endParaRPr lang="en-US" sz="1400" dirty="0">
              <a:cs typeface="Calibri"/>
            </a:endParaRPr>
          </a:p>
          <a:p>
            <a:r>
              <a:rPr lang="en-US" sz="1400" dirty="0"/>
              <a:t>        text = </a:t>
            </a:r>
            <a:r>
              <a:rPr lang="en-US" sz="1400" dirty="0" err="1"/>
              <a:t>request.form.get</a:t>
            </a:r>
            <a:r>
              <a:rPr lang="en-US" sz="1400" dirty="0"/>
              <a:t>("text")</a:t>
            </a:r>
            <a:endParaRPr lang="en-US" sz="1400" dirty="0">
              <a:cs typeface="Calibri"/>
            </a:endParaRPr>
          </a:p>
          <a:p>
            <a:r>
              <a:rPr lang="en-US" sz="1400" dirty="0"/>
              <a:t>        print(text)</a:t>
            </a:r>
            <a:endParaRPr lang="en-US" sz="1400" dirty="0">
              <a:cs typeface="Calibri"/>
            </a:endParaRPr>
          </a:p>
          <a:p>
            <a:r>
              <a:rPr lang="en-US" sz="1400" dirty="0"/>
              <a:t>        r = classifier(text)</a:t>
            </a:r>
            <a:endParaRPr lang="en-US" sz="1400" dirty="0">
              <a:cs typeface="Calibri"/>
            </a:endParaRPr>
          </a:p>
          <a:p>
            <a:r>
              <a:rPr lang="en-US" sz="1400" dirty="0"/>
              <a:t>        return(</a:t>
            </a:r>
            <a:r>
              <a:rPr lang="en-US" sz="1400" dirty="0" err="1"/>
              <a:t>render_template</a:t>
            </a:r>
            <a:r>
              <a:rPr lang="en-US" sz="1400" dirty="0"/>
              <a:t>("index.html", result=r))</a:t>
            </a:r>
            <a:endParaRPr lang="en-US" sz="1400" dirty="0">
              <a:cs typeface="Calibri"/>
            </a:endParaRPr>
          </a:p>
          <a:p>
            <a:r>
              <a:rPr lang="en-US" sz="1400" dirty="0"/>
              <a:t>    else:</a:t>
            </a:r>
            <a:endParaRPr lang="en-US" sz="1400" dirty="0">
              <a:cs typeface="Calibri"/>
            </a:endParaRPr>
          </a:p>
          <a:p>
            <a:r>
              <a:rPr lang="en-US" sz="1400" dirty="0"/>
              <a:t>        return(</a:t>
            </a:r>
            <a:r>
              <a:rPr lang="en-US" sz="1400" dirty="0" err="1"/>
              <a:t>render_template</a:t>
            </a:r>
            <a:r>
              <a:rPr lang="en-US" sz="1400" dirty="0"/>
              <a:t>("index.html", result="2"))</a:t>
            </a:r>
            <a:endParaRPr lang="en-US" sz="1400" dirty="0">
              <a:cs typeface="Calibri"/>
            </a:endParaRPr>
          </a:p>
          <a:p>
            <a:endParaRPr lang="en-US" sz="1400" dirty="0">
              <a:cs typeface="Calibri"/>
            </a:endParaRPr>
          </a:p>
          <a:p>
            <a:r>
              <a:rPr lang="en-US" sz="1400" dirty="0"/>
              <a:t>if __name__=="__main__":</a:t>
            </a:r>
            <a:endParaRPr lang="en-US" sz="1400" dirty="0">
              <a:cs typeface="Calibri"/>
            </a:endParaRPr>
          </a:p>
          <a:p>
            <a:r>
              <a:rPr lang="en-US" sz="1400" dirty="0"/>
              <a:t>    </a:t>
            </a:r>
            <a:r>
              <a:rPr lang="en-US" sz="1400" dirty="0" err="1"/>
              <a:t>app.run</a:t>
            </a:r>
            <a:r>
              <a:rPr lang="en-US" sz="1400" dirty="0"/>
              <a:t>()</a:t>
            </a:r>
            <a:endParaRPr lang="en-US" sz="1400" dirty="0">
              <a:cs typeface="Calibri"/>
            </a:endParaRPr>
          </a:p>
        </p:txBody>
      </p:sp>
    </p:spTree>
    <p:extLst>
      <p:ext uri="{BB962C8B-B14F-4D97-AF65-F5344CB8AC3E}">
        <p14:creationId xmlns:p14="http://schemas.microsoft.com/office/powerpoint/2010/main" val="974146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57E16-FBB3-4A1B-B477-262E08F6CA43}"/>
              </a:ext>
            </a:extLst>
          </p:cNvPr>
          <p:cNvSpPr>
            <a:spLocks noGrp="1"/>
          </p:cNvSpPr>
          <p:nvPr>
            <p:ph type="title"/>
          </p:nvPr>
        </p:nvSpPr>
        <p:spPr/>
        <p:txBody>
          <a:bodyPr/>
          <a:lstStyle/>
          <a:p>
            <a:r>
              <a:rPr lang="en-GB" dirty="0">
                <a:cs typeface="Arial"/>
              </a:rPr>
              <a:t>html</a:t>
            </a:r>
            <a:endParaRPr lang="en-GB" dirty="0"/>
          </a:p>
        </p:txBody>
      </p:sp>
      <p:sp>
        <p:nvSpPr>
          <p:cNvPr id="10" name="TextBox 9">
            <a:extLst>
              <a:ext uri="{FF2B5EF4-FFF2-40B4-BE49-F238E27FC236}">
                <a16:creationId xmlns:a16="http://schemas.microsoft.com/office/drawing/2014/main" id="{23ECFCCA-4B44-4B99-89C3-3EC521314713}"/>
              </a:ext>
            </a:extLst>
          </p:cNvPr>
          <p:cNvSpPr txBox="1"/>
          <p:nvPr/>
        </p:nvSpPr>
        <p:spPr>
          <a:xfrm>
            <a:off x="630736" y="1706991"/>
            <a:ext cx="724011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&lt;html&gt;</a:t>
            </a:r>
          </a:p>
          <a:p>
            <a:r>
              <a:rPr lang="en-US"/>
              <a:t>    &lt;body&gt;</a:t>
            </a:r>
          </a:p>
          <a:p>
            <a:r>
              <a:rPr lang="en-US"/>
              <a:t>        &lt;h1&gt;Text Sentiment Analysis&lt;/h1&gt;</a:t>
            </a:r>
          </a:p>
          <a:p>
            <a:r>
              <a:rPr lang="en-US"/>
              <a:t>        &lt;form action="/" method="post"&gt;</a:t>
            </a:r>
          </a:p>
          <a:p>
            <a:r>
              <a:rPr lang="en-US"/>
              <a:t>            &lt;p&gt;Please enter your text: &lt;/p&gt;</a:t>
            </a:r>
          </a:p>
          <a:p>
            <a:r>
              <a:rPr lang="en-US"/>
              <a:t>            &lt;p&gt;&lt;input type="text" name="text"&gt;&lt;/p&gt;</a:t>
            </a:r>
          </a:p>
          <a:p>
            <a:r>
              <a:rPr lang="en-US"/>
              <a:t>            &lt;p&gt;&lt;input type="submit" value="Enter"&gt;&lt;/p&gt;</a:t>
            </a:r>
          </a:p>
          <a:p>
            <a:r>
              <a:rPr lang="en-US"/>
              <a:t>        &lt;/form&gt;</a:t>
            </a:r>
          </a:p>
          <a:p>
            <a:r>
              <a:rPr lang="en-US"/>
              <a:t>        {{result}}</a:t>
            </a:r>
          </a:p>
          <a:p>
            <a:r>
              <a:rPr lang="en-US"/>
              <a:t>    &lt;/body&gt;</a:t>
            </a:r>
          </a:p>
          <a:p>
            <a:r>
              <a:rPr lang="en-US"/>
              <a:t>&lt;/html&gt;</a:t>
            </a:r>
          </a:p>
          <a:p>
            <a:endParaRPr lang="en-US"/>
          </a:p>
        </p:txBody>
      </p:sp>
    </p:spTree>
    <p:extLst>
      <p:ext uri="{BB962C8B-B14F-4D97-AF65-F5344CB8AC3E}">
        <p14:creationId xmlns:p14="http://schemas.microsoft.com/office/powerpoint/2010/main" val="1072131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7115B-77EC-44B6-A103-5E1381981DDE}"/>
              </a:ext>
            </a:extLst>
          </p:cNvPr>
          <p:cNvSpPr>
            <a:spLocks noGrp="1"/>
          </p:cNvSpPr>
          <p:nvPr>
            <p:ph type="title"/>
          </p:nvPr>
        </p:nvSpPr>
        <p:spPr/>
        <p:txBody>
          <a:bodyPr/>
          <a:lstStyle/>
          <a:p>
            <a:r>
              <a:rPr lang="en-GB" dirty="0">
                <a:cs typeface="Arial"/>
              </a:rPr>
              <a:t>Requirements.txt</a:t>
            </a:r>
            <a:endParaRPr lang="en-GB" dirty="0"/>
          </a:p>
        </p:txBody>
      </p:sp>
      <p:sp>
        <p:nvSpPr>
          <p:cNvPr id="4" name="TextBox 3">
            <a:extLst>
              <a:ext uri="{FF2B5EF4-FFF2-40B4-BE49-F238E27FC236}">
                <a16:creationId xmlns:a16="http://schemas.microsoft.com/office/drawing/2014/main" id="{8A641261-FC36-42A5-88D5-492387CE54A0}"/>
              </a:ext>
            </a:extLst>
          </p:cNvPr>
          <p:cNvSpPr txBox="1"/>
          <p:nvPr/>
        </p:nvSpPr>
        <p:spPr>
          <a:xfrm>
            <a:off x="455531" y="1531787"/>
            <a:ext cx="567995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Procfile </a:t>
            </a:r>
            <a:endParaRPr lang="en-US"/>
          </a:p>
          <a:p>
            <a:r>
              <a:rPr lang="en-US" dirty="0"/>
              <a:t>web: </a:t>
            </a:r>
            <a:r>
              <a:rPr lang="en-US" dirty="0" err="1"/>
              <a:t>gunicorn</a:t>
            </a:r>
            <a:r>
              <a:rPr lang="en-US" dirty="0"/>
              <a:t> </a:t>
            </a:r>
            <a:r>
              <a:rPr lang="en-US" dirty="0" err="1"/>
              <a:t>app:app</a:t>
            </a:r>
            <a:endParaRPr lang="en-US">
              <a:cs typeface="Calibri"/>
            </a:endParaRPr>
          </a:p>
          <a:p>
            <a:endParaRPr lang="en-US" dirty="0">
              <a:cs typeface="Calibri"/>
            </a:endParaRPr>
          </a:p>
          <a:p>
            <a:endParaRPr lang="en-US" dirty="0">
              <a:cs typeface="Calibri"/>
            </a:endParaRPr>
          </a:p>
        </p:txBody>
      </p:sp>
      <p:sp>
        <p:nvSpPr>
          <p:cNvPr id="7" name="TextBox 6">
            <a:extLst>
              <a:ext uri="{FF2B5EF4-FFF2-40B4-BE49-F238E27FC236}">
                <a16:creationId xmlns:a16="http://schemas.microsoft.com/office/drawing/2014/main" id="{55954E40-E482-418E-8EC8-7D1824B8B41C}"/>
              </a:ext>
            </a:extLst>
          </p:cNvPr>
          <p:cNvSpPr txBox="1"/>
          <p:nvPr/>
        </p:nvSpPr>
        <p:spPr>
          <a:xfrm>
            <a:off x="455531" y="2583013"/>
            <a:ext cx="807441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Requirements.txt</a:t>
            </a:r>
            <a:endParaRPr lang="en-US" sz="1400" dirty="0">
              <a:cs typeface="Calibri"/>
            </a:endParaRPr>
          </a:p>
          <a:p>
            <a:r>
              <a:rPr lang="en-US" sz="1400" dirty="0"/>
              <a:t>torch @ https://download.pytorch.org/whl/cpu/torch-1.10.0%2Bcpu-cp37-cp37m-linux_x86_64.whl</a:t>
            </a:r>
            <a:endParaRPr lang="en-US" sz="1400" dirty="0">
              <a:cs typeface="Calibri"/>
            </a:endParaRPr>
          </a:p>
          <a:p>
            <a:r>
              <a:rPr lang="en-US" sz="1400" dirty="0"/>
              <a:t>transformers</a:t>
            </a:r>
            <a:endParaRPr lang="en-US" sz="1400" dirty="0">
              <a:cs typeface="Calibri"/>
            </a:endParaRPr>
          </a:p>
          <a:p>
            <a:r>
              <a:rPr lang="en-US" sz="1400" dirty="0" err="1"/>
              <a:t>gunicorn</a:t>
            </a:r>
            <a:endParaRPr lang="en-US" sz="1400" dirty="0" err="1">
              <a:cs typeface="Calibri"/>
            </a:endParaRPr>
          </a:p>
          <a:p>
            <a:r>
              <a:rPr lang="en-US" sz="1400" dirty="0" err="1"/>
              <a:t>numpy</a:t>
            </a:r>
            <a:endParaRPr lang="en-US" sz="1400" dirty="0" err="1">
              <a:cs typeface="Calibri"/>
            </a:endParaRPr>
          </a:p>
          <a:p>
            <a:r>
              <a:rPr lang="en-US" sz="1400" dirty="0"/>
              <a:t>flask</a:t>
            </a:r>
            <a:endParaRPr lang="en-US" sz="1400" dirty="0">
              <a:cs typeface="Calibri"/>
            </a:endParaRPr>
          </a:p>
        </p:txBody>
      </p:sp>
      <p:sp>
        <p:nvSpPr>
          <p:cNvPr id="8" name="TextBox 7">
            <a:extLst>
              <a:ext uri="{FF2B5EF4-FFF2-40B4-BE49-F238E27FC236}">
                <a16:creationId xmlns:a16="http://schemas.microsoft.com/office/drawing/2014/main" id="{03D98DA6-BF87-424C-A4BD-AEF856431793}"/>
              </a:ext>
            </a:extLst>
          </p:cNvPr>
          <p:cNvSpPr txBox="1"/>
          <p:nvPr/>
        </p:nvSpPr>
        <p:spPr>
          <a:xfrm>
            <a:off x="522276" y="439345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runtime.txt</a:t>
            </a:r>
          </a:p>
          <a:p>
            <a:r>
              <a:rPr lang="en-US" dirty="0"/>
              <a:t>python-3.7.12</a:t>
            </a:r>
            <a:endParaRPr lang="en-US" dirty="0">
              <a:cs typeface="Calibri"/>
            </a:endParaRPr>
          </a:p>
        </p:txBody>
      </p:sp>
    </p:spTree>
    <p:extLst>
      <p:ext uri="{BB962C8B-B14F-4D97-AF65-F5344CB8AC3E}">
        <p14:creationId xmlns:p14="http://schemas.microsoft.com/office/powerpoint/2010/main" val="2943371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FF02C-2E83-4C5F-AD01-076923DB9364}"/>
              </a:ext>
            </a:extLst>
          </p:cNvPr>
          <p:cNvSpPr>
            <a:spLocks noGrp="1"/>
          </p:cNvSpPr>
          <p:nvPr>
            <p:ph type="title"/>
          </p:nvPr>
        </p:nvSpPr>
        <p:spPr/>
        <p:txBody>
          <a:bodyPr/>
          <a:lstStyle/>
          <a:p>
            <a:r>
              <a:rPr lang="en-SG" dirty="0"/>
              <a:t>Chatbot with context</a:t>
            </a:r>
          </a:p>
        </p:txBody>
      </p:sp>
      <p:sp>
        <p:nvSpPr>
          <p:cNvPr id="5" name="TextBox 4">
            <a:extLst>
              <a:ext uri="{FF2B5EF4-FFF2-40B4-BE49-F238E27FC236}">
                <a16:creationId xmlns:a16="http://schemas.microsoft.com/office/drawing/2014/main" id="{9EC66D99-A01D-495C-9980-5234CB42AB6F}"/>
              </a:ext>
            </a:extLst>
          </p:cNvPr>
          <p:cNvSpPr txBox="1"/>
          <p:nvPr/>
        </p:nvSpPr>
        <p:spPr>
          <a:xfrm>
            <a:off x="381000" y="1676400"/>
            <a:ext cx="8229600" cy="4524315"/>
          </a:xfrm>
          <a:prstGeom prst="rect">
            <a:avLst/>
          </a:prstGeom>
          <a:noFill/>
        </p:spPr>
        <p:txBody>
          <a:bodyPr wrap="square">
            <a:spAutoFit/>
          </a:bodyPr>
          <a:lstStyle/>
          <a:p>
            <a:r>
              <a:rPr lang="en-US" dirty="0"/>
              <a:t>from transformers import pipeline</a:t>
            </a:r>
          </a:p>
          <a:p>
            <a:endParaRPr lang="en-US" dirty="0"/>
          </a:p>
          <a:p>
            <a:r>
              <a:rPr lang="en-US" dirty="0" err="1"/>
              <a:t>q_a</a:t>
            </a:r>
            <a:r>
              <a:rPr lang="en-US" dirty="0"/>
              <a:t> = pipeline("question-answering")</a:t>
            </a:r>
          </a:p>
          <a:p>
            <a:endParaRPr lang="en-US" dirty="0"/>
          </a:p>
          <a:p>
            <a:r>
              <a:rPr lang="en-US" dirty="0"/>
              <a:t>context = "Mars is the fourth planet from the Sun and the second-smallest planet in the Solar System, being larger than only Mercury. In English, Mars carries the name of the Roman god of war and is often referred to as the Red Planet. The latter refers to the effect of the iron oxide prevalent on Mars's surface, which gives it a reddish appearance distinctive among the astronomical bodies visible to the naked eye.[18] Mars is a terrestrial planet with a thin atmosphere, with surface features reminiscent of the impact craters of the Moon and the valleys, deserts and polar ice caps of Earth. "</a:t>
            </a:r>
          </a:p>
          <a:p>
            <a:endParaRPr lang="en-US" dirty="0"/>
          </a:p>
          <a:p>
            <a:r>
              <a:rPr lang="en-US" dirty="0"/>
              <a:t>question = "Who is the Roman God of war?"</a:t>
            </a:r>
          </a:p>
          <a:p>
            <a:endParaRPr lang="en-US" dirty="0"/>
          </a:p>
          <a:p>
            <a:r>
              <a:rPr lang="en-US" dirty="0" err="1"/>
              <a:t>q_a</a:t>
            </a:r>
            <a:r>
              <a:rPr lang="en-US" dirty="0"/>
              <a:t>({"question": question, "context": context})</a:t>
            </a:r>
            <a:endParaRPr lang="en-SG" dirty="0"/>
          </a:p>
        </p:txBody>
      </p:sp>
    </p:spTree>
    <p:extLst>
      <p:ext uri="{BB962C8B-B14F-4D97-AF65-F5344CB8AC3E}">
        <p14:creationId xmlns:p14="http://schemas.microsoft.com/office/powerpoint/2010/main" val="294100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C48F-F529-4C64-B995-92199930F235}"/>
              </a:ext>
            </a:extLst>
          </p:cNvPr>
          <p:cNvSpPr>
            <a:spLocks noGrp="1"/>
          </p:cNvSpPr>
          <p:nvPr>
            <p:ph type="title"/>
          </p:nvPr>
        </p:nvSpPr>
        <p:spPr/>
        <p:txBody>
          <a:bodyPr/>
          <a:lstStyle/>
          <a:p>
            <a:r>
              <a:rPr lang="en-SG" dirty="0"/>
              <a:t>BERT</a:t>
            </a:r>
          </a:p>
        </p:txBody>
      </p:sp>
      <p:pic>
        <p:nvPicPr>
          <p:cNvPr id="16388" name="Picture 4" descr="BERT Explained: State of the art language model for NLP | by Rani Horev |  Towards Data Science">
            <a:extLst>
              <a:ext uri="{FF2B5EF4-FFF2-40B4-BE49-F238E27FC236}">
                <a16:creationId xmlns:a16="http://schemas.microsoft.com/office/drawing/2014/main" id="{3D880AD7-6573-4B9C-AD1E-E2D11B6C3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05000"/>
            <a:ext cx="5619750" cy="381065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GELU activation. A new activation function called GELU… | by SG | Medium">
            <a:extLst>
              <a:ext uri="{FF2B5EF4-FFF2-40B4-BE49-F238E27FC236}">
                <a16:creationId xmlns:a16="http://schemas.microsoft.com/office/drawing/2014/main" id="{53FECC0D-8446-4D89-96FD-10CBAAC25C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28600"/>
            <a:ext cx="1857375"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993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ED2F3-D599-48D1-82AC-1C038BC096EB}"/>
              </a:ext>
            </a:extLst>
          </p:cNvPr>
          <p:cNvSpPr>
            <a:spLocks noGrp="1"/>
          </p:cNvSpPr>
          <p:nvPr>
            <p:ph type="title"/>
          </p:nvPr>
        </p:nvSpPr>
        <p:spPr>
          <a:xfrm>
            <a:off x="6572073" y="1143979"/>
            <a:ext cx="2355359" cy="1150077"/>
          </a:xfrm>
        </p:spPr>
        <p:txBody>
          <a:bodyPr/>
          <a:lstStyle/>
          <a:p>
            <a:r>
              <a:rPr lang="en-SG" dirty="0"/>
              <a:t>Chatbot</a:t>
            </a:r>
          </a:p>
        </p:txBody>
      </p:sp>
      <p:sp>
        <p:nvSpPr>
          <p:cNvPr id="5" name="TextBox 4">
            <a:extLst>
              <a:ext uri="{FF2B5EF4-FFF2-40B4-BE49-F238E27FC236}">
                <a16:creationId xmlns:a16="http://schemas.microsoft.com/office/drawing/2014/main" id="{F679BAE0-6EE4-4A7C-9D7B-096ABB59544B}"/>
              </a:ext>
            </a:extLst>
          </p:cNvPr>
          <p:cNvSpPr txBox="1"/>
          <p:nvPr/>
        </p:nvSpPr>
        <p:spPr>
          <a:xfrm>
            <a:off x="318483" y="181957"/>
            <a:ext cx="8608949" cy="4832092"/>
          </a:xfrm>
          <a:prstGeom prst="rect">
            <a:avLst/>
          </a:prstGeom>
          <a:noFill/>
        </p:spPr>
        <p:txBody>
          <a:bodyPr wrap="square" lIns="91440" tIns="45720" rIns="91440" bIns="45720" anchor="t">
            <a:spAutoFit/>
          </a:bodyPr>
          <a:lstStyle/>
          <a:p>
            <a:r>
              <a:rPr lang="en-SG" sz="1400" dirty="0"/>
              <a:t>from transformers import </a:t>
            </a:r>
            <a:r>
              <a:rPr lang="en-SG" sz="1400" dirty="0" err="1"/>
              <a:t>AutoModelForCausalLM</a:t>
            </a:r>
            <a:r>
              <a:rPr lang="en-SG" sz="1400" dirty="0"/>
              <a:t>, </a:t>
            </a:r>
            <a:r>
              <a:rPr lang="en-SG" sz="1400" dirty="0" err="1"/>
              <a:t>AutoTokenizer</a:t>
            </a:r>
            <a:endParaRPr lang="en-SG" sz="1400" dirty="0"/>
          </a:p>
          <a:p>
            <a:r>
              <a:rPr lang="en-SG" sz="1400" dirty="0"/>
              <a:t>import torch</a:t>
            </a:r>
          </a:p>
          <a:p>
            <a:endParaRPr lang="en-SG" sz="1400" dirty="0"/>
          </a:p>
          <a:p>
            <a:r>
              <a:rPr lang="en-SG" sz="1400" dirty="0"/>
              <a:t>def </a:t>
            </a:r>
            <a:r>
              <a:rPr lang="en-SG" sz="1400" dirty="0" err="1"/>
              <a:t>load_tokenizer_and_model</a:t>
            </a:r>
            <a:r>
              <a:rPr lang="en-SG" sz="1400" dirty="0"/>
              <a:t>(model="</a:t>
            </a:r>
            <a:r>
              <a:rPr lang="en-SG" sz="1400" dirty="0" err="1"/>
              <a:t>microsoft</a:t>
            </a:r>
            <a:r>
              <a:rPr lang="en-SG" sz="1400" dirty="0"/>
              <a:t>/</a:t>
            </a:r>
            <a:r>
              <a:rPr lang="en-SG" sz="1400" dirty="0" err="1"/>
              <a:t>DialoGPT</a:t>
            </a:r>
            <a:r>
              <a:rPr lang="en-SG" sz="1400" dirty="0"/>
              <a:t>-large"):</a:t>
            </a:r>
          </a:p>
          <a:p>
            <a:r>
              <a:rPr lang="en-SG" sz="1400" dirty="0"/>
              <a:t>    tokenizer = </a:t>
            </a:r>
            <a:r>
              <a:rPr lang="en-SG" sz="1400" dirty="0" err="1"/>
              <a:t>AutoTokenizer.from_pretrained</a:t>
            </a:r>
            <a:r>
              <a:rPr lang="en-SG" sz="1400" dirty="0"/>
              <a:t>(model)</a:t>
            </a:r>
          </a:p>
          <a:p>
            <a:r>
              <a:rPr lang="en-SG" sz="1400" dirty="0"/>
              <a:t>    model = </a:t>
            </a:r>
            <a:r>
              <a:rPr lang="en-SG" sz="1400" dirty="0" err="1"/>
              <a:t>AutoModelForCausalLM.from_pretrained</a:t>
            </a:r>
            <a:r>
              <a:rPr lang="en-SG" sz="1400" dirty="0"/>
              <a:t>(model)</a:t>
            </a:r>
          </a:p>
          <a:p>
            <a:r>
              <a:rPr lang="en-SG" sz="1400" dirty="0"/>
              <a:t>    return tokenizer, model</a:t>
            </a:r>
          </a:p>
          <a:p>
            <a:r>
              <a:rPr lang="en-SG" sz="1400" dirty="0"/>
              <a:t>def </a:t>
            </a:r>
            <a:r>
              <a:rPr lang="en-SG" sz="1400" dirty="0" err="1"/>
              <a:t>generate_response</a:t>
            </a:r>
            <a:r>
              <a:rPr lang="en-SG" sz="1400" dirty="0"/>
              <a:t>(tokenizer, model, </a:t>
            </a:r>
            <a:r>
              <a:rPr lang="en-SG" sz="1400" dirty="0" err="1"/>
              <a:t>chat_round</a:t>
            </a:r>
            <a:r>
              <a:rPr lang="en-SG" sz="1400" dirty="0"/>
              <a:t>, </a:t>
            </a:r>
            <a:r>
              <a:rPr lang="en-SG" sz="1400" dirty="0" err="1"/>
              <a:t>chat_history_ids</a:t>
            </a:r>
            <a:r>
              <a:rPr lang="en-SG" sz="1400" dirty="0"/>
              <a:t>):</a:t>
            </a:r>
          </a:p>
          <a:p>
            <a:r>
              <a:rPr lang="en-SG" sz="1400" dirty="0"/>
              <a:t>    </a:t>
            </a:r>
            <a:r>
              <a:rPr lang="en-SG" sz="1400" dirty="0" err="1"/>
              <a:t>new_input_ids</a:t>
            </a:r>
            <a:r>
              <a:rPr lang="en-SG" sz="1400" dirty="0"/>
              <a:t> = </a:t>
            </a:r>
            <a:r>
              <a:rPr lang="en-SG" sz="1400" dirty="0" err="1"/>
              <a:t>tokenizer.encode</a:t>
            </a:r>
            <a:r>
              <a:rPr lang="en-SG" sz="1400" dirty="0"/>
              <a:t>(input("&gt;&gt; You:") + </a:t>
            </a:r>
            <a:r>
              <a:rPr lang="en-SG" sz="1400" dirty="0" err="1"/>
              <a:t>tokenizer.eos_token</a:t>
            </a:r>
            <a:r>
              <a:rPr lang="en-SG" sz="1400" dirty="0"/>
              <a:t>, </a:t>
            </a:r>
            <a:r>
              <a:rPr lang="en-SG" sz="1400" dirty="0" err="1"/>
              <a:t>return_tensors</a:t>
            </a:r>
            <a:r>
              <a:rPr lang="en-SG" sz="1400" dirty="0"/>
              <a:t>='</a:t>
            </a:r>
            <a:r>
              <a:rPr lang="en-SG" sz="1400" dirty="0" err="1"/>
              <a:t>pt</a:t>
            </a:r>
            <a:r>
              <a:rPr lang="en-SG" sz="1400" dirty="0"/>
              <a:t>')</a:t>
            </a:r>
          </a:p>
          <a:p>
            <a:r>
              <a:rPr lang="en-SG" sz="1400" dirty="0"/>
              <a:t>    </a:t>
            </a:r>
            <a:r>
              <a:rPr lang="en-SG" sz="1400" dirty="0" err="1"/>
              <a:t>bot_input_ids</a:t>
            </a:r>
            <a:r>
              <a:rPr lang="en-SG" sz="1400" dirty="0"/>
              <a:t> = torch.cat([</a:t>
            </a:r>
            <a:r>
              <a:rPr lang="en-SG" sz="1400" dirty="0" err="1"/>
              <a:t>chat_history_ids</a:t>
            </a:r>
            <a:r>
              <a:rPr lang="en-SG" sz="1400" dirty="0"/>
              <a:t>, </a:t>
            </a:r>
            <a:r>
              <a:rPr lang="en-SG" sz="1400" dirty="0" err="1"/>
              <a:t>new_input_ids</a:t>
            </a:r>
            <a:r>
              <a:rPr lang="en-SG" sz="1400" dirty="0"/>
              <a:t>], dim=-1) if </a:t>
            </a:r>
            <a:r>
              <a:rPr lang="en-SG" sz="1400" dirty="0" err="1"/>
              <a:t>chat_round</a:t>
            </a:r>
            <a:r>
              <a:rPr lang="en-SG" sz="1400" dirty="0"/>
              <a:t> &gt; 0 else </a:t>
            </a:r>
            <a:r>
              <a:rPr lang="en-SG" sz="1400" dirty="0" err="1"/>
              <a:t>new_input_ids</a:t>
            </a:r>
            <a:endParaRPr lang="en-SG" sz="1400" dirty="0"/>
          </a:p>
          <a:p>
            <a:r>
              <a:rPr lang="en-SG" sz="1400" dirty="0"/>
              <a:t>    </a:t>
            </a:r>
            <a:r>
              <a:rPr lang="en-SG" sz="1400" dirty="0" err="1"/>
              <a:t>chat_history_ids</a:t>
            </a:r>
            <a:r>
              <a:rPr lang="en-SG" sz="1400" dirty="0"/>
              <a:t> = </a:t>
            </a:r>
            <a:r>
              <a:rPr lang="en-SG" sz="1400" dirty="0" err="1"/>
              <a:t>model.generate</a:t>
            </a:r>
            <a:r>
              <a:rPr lang="en-SG" sz="1400" dirty="0"/>
              <a:t>(</a:t>
            </a:r>
            <a:r>
              <a:rPr lang="en-SG" sz="1400" dirty="0" err="1"/>
              <a:t>bot_input_ids</a:t>
            </a:r>
            <a:r>
              <a:rPr lang="en-SG" sz="1400" dirty="0"/>
              <a:t>, </a:t>
            </a:r>
            <a:r>
              <a:rPr lang="en-SG" sz="1400" dirty="0" err="1"/>
              <a:t>max_length</a:t>
            </a:r>
            <a:r>
              <a:rPr lang="en-SG" sz="1400" dirty="0"/>
              <a:t>=1250, </a:t>
            </a:r>
            <a:r>
              <a:rPr lang="en-SG" sz="1400" dirty="0" err="1"/>
              <a:t>pad_token_id</a:t>
            </a:r>
            <a:r>
              <a:rPr lang="en-SG" sz="1400" dirty="0"/>
              <a:t>=</a:t>
            </a:r>
            <a:r>
              <a:rPr lang="en-SG" sz="1400" dirty="0" err="1"/>
              <a:t>tokenizer.eos_token_id</a:t>
            </a:r>
            <a:r>
              <a:rPr lang="en-SG" sz="1400" dirty="0"/>
              <a:t>)</a:t>
            </a:r>
          </a:p>
          <a:p>
            <a:r>
              <a:rPr lang="en-SG" sz="1400" dirty="0"/>
              <a:t>    print("</a:t>
            </a:r>
            <a:r>
              <a:rPr lang="en-SG" sz="1400" dirty="0" err="1"/>
              <a:t>DialoGPT</a:t>
            </a:r>
            <a:r>
              <a:rPr lang="en-SG" sz="1400" dirty="0"/>
              <a:t>: {}".format(</a:t>
            </a:r>
            <a:r>
              <a:rPr lang="en-SG" sz="1400" dirty="0" err="1"/>
              <a:t>tokenizer.decode</a:t>
            </a:r>
            <a:r>
              <a:rPr lang="en-SG" sz="1400" dirty="0"/>
              <a:t>(</a:t>
            </a:r>
            <a:r>
              <a:rPr lang="en-SG" sz="1400" dirty="0" err="1"/>
              <a:t>chat_history_ids</a:t>
            </a:r>
            <a:r>
              <a:rPr lang="en-SG" sz="1400" dirty="0"/>
              <a:t>[:, </a:t>
            </a:r>
            <a:r>
              <a:rPr lang="en-SG" sz="1400" dirty="0" err="1"/>
              <a:t>bot_input_ids.shape</a:t>
            </a:r>
            <a:r>
              <a:rPr lang="en-SG" sz="1400" dirty="0"/>
              <a:t>[-1]:][0], </a:t>
            </a:r>
            <a:r>
              <a:rPr lang="en-SG" sz="1400" dirty="0" err="1"/>
              <a:t>skip_special_tokens</a:t>
            </a:r>
            <a:r>
              <a:rPr lang="en-SG" sz="1400" dirty="0"/>
              <a:t>=True)))</a:t>
            </a:r>
          </a:p>
          <a:p>
            <a:r>
              <a:rPr lang="en-SG" sz="1400" dirty="0"/>
              <a:t>    return </a:t>
            </a:r>
            <a:r>
              <a:rPr lang="en-SG" sz="1400" dirty="0" err="1"/>
              <a:t>chat_history_ids</a:t>
            </a:r>
            <a:endParaRPr lang="en-SG" sz="1400" dirty="0"/>
          </a:p>
          <a:p>
            <a:r>
              <a:rPr lang="en-SG" sz="1400" dirty="0"/>
              <a:t>def </a:t>
            </a:r>
            <a:r>
              <a:rPr lang="en-SG" sz="1400" dirty="0" err="1"/>
              <a:t>chat_for_n_rounds</a:t>
            </a:r>
            <a:r>
              <a:rPr lang="en-SG" sz="1400" dirty="0"/>
              <a:t>(n=3):</a:t>
            </a:r>
          </a:p>
          <a:p>
            <a:r>
              <a:rPr lang="en-SG" sz="1400" dirty="0"/>
              <a:t>    tokenizer, model = </a:t>
            </a:r>
            <a:r>
              <a:rPr lang="en-SG" sz="1400" dirty="0" err="1"/>
              <a:t>load_tokenizer_and_model</a:t>
            </a:r>
            <a:r>
              <a:rPr lang="en-SG" sz="1400" dirty="0"/>
              <a:t>()</a:t>
            </a:r>
          </a:p>
          <a:p>
            <a:r>
              <a:rPr lang="en-SG" sz="1400" dirty="0"/>
              <a:t>    </a:t>
            </a:r>
            <a:r>
              <a:rPr lang="en-SG" sz="1400" dirty="0" err="1"/>
              <a:t>chat_history_ids</a:t>
            </a:r>
            <a:r>
              <a:rPr lang="en-SG" sz="1400" dirty="0"/>
              <a:t> = None</a:t>
            </a:r>
          </a:p>
          <a:p>
            <a:r>
              <a:rPr lang="en-SG" sz="1400" dirty="0"/>
              <a:t>    for </a:t>
            </a:r>
            <a:r>
              <a:rPr lang="en-SG" sz="1400" dirty="0" err="1"/>
              <a:t>chat_round</a:t>
            </a:r>
            <a:r>
              <a:rPr lang="en-SG" sz="1400" dirty="0"/>
              <a:t> in range(n):</a:t>
            </a:r>
          </a:p>
          <a:p>
            <a:r>
              <a:rPr lang="en-SG" sz="1400" dirty="0"/>
              <a:t>        </a:t>
            </a:r>
            <a:r>
              <a:rPr lang="en-SG" sz="1400" dirty="0" err="1"/>
              <a:t>chat_history_ids</a:t>
            </a:r>
            <a:r>
              <a:rPr lang="en-SG" sz="1400" dirty="0"/>
              <a:t> = </a:t>
            </a:r>
            <a:r>
              <a:rPr lang="en-SG" sz="1400" dirty="0" err="1"/>
              <a:t>generate_response</a:t>
            </a:r>
            <a:r>
              <a:rPr lang="en-SG" sz="1400" dirty="0"/>
              <a:t>(tokenizer, model, </a:t>
            </a:r>
            <a:r>
              <a:rPr lang="en-SG" sz="1400" dirty="0" err="1"/>
              <a:t>chat_round</a:t>
            </a:r>
            <a:r>
              <a:rPr lang="en-SG" sz="1400" dirty="0"/>
              <a:t>, </a:t>
            </a:r>
            <a:r>
              <a:rPr lang="en-SG" sz="1400" dirty="0" err="1"/>
              <a:t>chat_history_ids</a:t>
            </a:r>
            <a:r>
              <a:rPr lang="en-SG" sz="1400" dirty="0"/>
              <a:t>)</a:t>
            </a:r>
          </a:p>
          <a:p>
            <a:endParaRPr lang="en-SG" sz="1400" dirty="0"/>
          </a:p>
          <a:p>
            <a:r>
              <a:rPr lang="en-SG" sz="1400" dirty="0"/>
              <a:t>if __name__ == '__main__':</a:t>
            </a:r>
          </a:p>
          <a:p>
            <a:r>
              <a:rPr lang="en-SG" sz="1400" dirty="0"/>
              <a:t>    </a:t>
            </a:r>
            <a:r>
              <a:rPr lang="en-SG" sz="1400" dirty="0" err="1"/>
              <a:t>chat_for_n_rounds</a:t>
            </a:r>
            <a:r>
              <a:rPr lang="en-SG" sz="1400" dirty="0"/>
              <a:t>(3)</a:t>
            </a:r>
          </a:p>
        </p:txBody>
      </p:sp>
    </p:spTree>
    <p:extLst>
      <p:ext uri="{BB962C8B-B14F-4D97-AF65-F5344CB8AC3E}">
        <p14:creationId xmlns:p14="http://schemas.microsoft.com/office/powerpoint/2010/main" val="3216158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51247-3B29-4666-AD69-75B81F468A60}"/>
              </a:ext>
            </a:extLst>
          </p:cNvPr>
          <p:cNvSpPr>
            <a:spLocks noGrp="1"/>
          </p:cNvSpPr>
          <p:nvPr>
            <p:ph type="title"/>
          </p:nvPr>
        </p:nvSpPr>
        <p:spPr>
          <a:xfrm>
            <a:off x="5334000" y="304800"/>
            <a:ext cx="3702424" cy="1143000"/>
          </a:xfrm>
        </p:spPr>
        <p:txBody>
          <a:bodyPr/>
          <a:lstStyle/>
          <a:p>
            <a:r>
              <a:rPr lang="en-US" dirty="0"/>
              <a:t>Chatbot with Flask</a:t>
            </a:r>
            <a:endParaRPr lang="en-SG" dirty="0"/>
          </a:p>
        </p:txBody>
      </p:sp>
      <p:sp>
        <p:nvSpPr>
          <p:cNvPr id="5" name="TextBox 4">
            <a:extLst>
              <a:ext uri="{FF2B5EF4-FFF2-40B4-BE49-F238E27FC236}">
                <a16:creationId xmlns:a16="http://schemas.microsoft.com/office/drawing/2014/main" id="{2CD0A699-AB3F-4195-A7F8-700CE44B77D3}"/>
              </a:ext>
            </a:extLst>
          </p:cNvPr>
          <p:cNvSpPr txBox="1"/>
          <p:nvPr/>
        </p:nvSpPr>
        <p:spPr>
          <a:xfrm>
            <a:off x="304800" y="381000"/>
            <a:ext cx="9121589" cy="6001643"/>
          </a:xfrm>
          <a:prstGeom prst="rect">
            <a:avLst/>
          </a:prstGeom>
          <a:noFill/>
        </p:spPr>
        <p:txBody>
          <a:bodyPr wrap="square">
            <a:spAutoFit/>
          </a:bodyPr>
          <a:lstStyle/>
          <a:p>
            <a:r>
              <a:rPr lang="en-SG" sz="1200" dirty="0"/>
              <a:t>from flask import Flask, </a:t>
            </a:r>
            <a:r>
              <a:rPr lang="en-SG" sz="1200" dirty="0" err="1"/>
              <a:t>render_template</a:t>
            </a:r>
            <a:r>
              <a:rPr lang="en-SG" sz="1200" dirty="0"/>
              <a:t>, request</a:t>
            </a:r>
          </a:p>
          <a:p>
            <a:r>
              <a:rPr lang="en-SG" sz="1200" dirty="0"/>
              <a:t>app = Flask(__name__)</a:t>
            </a:r>
          </a:p>
          <a:p>
            <a:endParaRPr lang="en-SG" sz="1200" dirty="0"/>
          </a:p>
          <a:p>
            <a:r>
              <a:rPr lang="en-SG" sz="1200" dirty="0"/>
              <a:t>from transformers import </a:t>
            </a:r>
            <a:r>
              <a:rPr lang="en-SG" sz="1200" dirty="0" err="1"/>
              <a:t>AutoModelForCausalLM</a:t>
            </a:r>
            <a:r>
              <a:rPr lang="en-SG" sz="1200" dirty="0"/>
              <a:t>, </a:t>
            </a:r>
            <a:r>
              <a:rPr lang="en-SG" sz="1200" dirty="0" err="1"/>
              <a:t>AutoTokenizer</a:t>
            </a:r>
            <a:endParaRPr lang="en-SG" sz="1200" dirty="0"/>
          </a:p>
          <a:p>
            <a:r>
              <a:rPr lang="en-SG" sz="1200" dirty="0"/>
              <a:t>import torch</a:t>
            </a:r>
          </a:p>
          <a:p>
            <a:endParaRPr lang="en-SG" sz="1200" dirty="0"/>
          </a:p>
          <a:p>
            <a:r>
              <a:rPr lang="en-SG" sz="1200" dirty="0"/>
              <a:t>def </a:t>
            </a:r>
            <a:r>
              <a:rPr lang="en-SG" sz="1200" dirty="0" err="1"/>
              <a:t>load_tokenizer_and_model</a:t>
            </a:r>
            <a:r>
              <a:rPr lang="en-SG" sz="1200" dirty="0"/>
              <a:t>(model="</a:t>
            </a:r>
            <a:r>
              <a:rPr lang="en-SG" sz="1200" dirty="0" err="1"/>
              <a:t>microsoft</a:t>
            </a:r>
            <a:r>
              <a:rPr lang="en-SG" sz="1200" dirty="0"/>
              <a:t>/</a:t>
            </a:r>
            <a:r>
              <a:rPr lang="en-SG" sz="1200" dirty="0" err="1"/>
              <a:t>DialoGPT</a:t>
            </a:r>
            <a:r>
              <a:rPr lang="en-SG" sz="1200" dirty="0"/>
              <a:t>-large"):</a:t>
            </a:r>
          </a:p>
          <a:p>
            <a:r>
              <a:rPr lang="en-SG" sz="1200" dirty="0"/>
              <a:t>    tokenizer = </a:t>
            </a:r>
            <a:r>
              <a:rPr lang="en-SG" sz="1200" dirty="0" err="1"/>
              <a:t>AutoTokenizer.from_pretrained</a:t>
            </a:r>
            <a:r>
              <a:rPr lang="en-SG" sz="1200" dirty="0"/>
              <a:t>(model)</a:t>
            </a:r>
          </a:p>
          <a:p>
            <a:r>
              <a:rPr lang="en-SG" sz="1200" dirty="0"/>
              <a:t>    model = </a:t>
            </a:r>
            <a:r>
              <a:rPr lang="en-SG" sz="1200" dirty="0" err="1"/>
              <a:t>AutoModelForCausalLM.from_pretrained</a:t>
            </a:r>
            <a:r>
              <a:rPr lang="en-SG" sz="1200" dirty="0"/>
              <a:t>(model)</a:t>
            </a:r>
          </a:p>
          <a:p>
            <a:r>
              <a:rPr lang="en-SG" sz="1200" dirty="0"/>
              <a:t>    return tokenizer, model</a:t>
            </a:r>
          </a:p>
          <a:p>
            <a:r>
              <a:rPr lang="en-SG" sz="1200" dirty="0"/>
              <a:t>        </a:t>
            </a:r>
          </a:p>
          <a:p>
            <a:r>
              <a:rPr lang="en-SG" sz="1200" dirty="0"/>
              <a:t>def </a:t>
            </a:r>
            <a:r>
              <a:rPr lang="en-SG" sz="1200" dirty="0" err="1"/>
              <a:t>generate_response</a:t>
            </a:r>
            <a:r>
              <a:rPr lang="en-SG" sz="1200" dirty="0"/>
              <a:t>(tokenizer, model, </a:t>
            </a:r>
            <a:r>
              <a:rPr lang="en-SG" sz="1200" dirty="0" err="1"/>
              <a:t>chat_round</a:t>
            </a:r>
            <a:r>
              <a:rPr lang="en-SG" sz="1200" dirty="0"/>
              <a:t>, </a:t>
            </a:r>
            <a:r>
              <a:rPr lang="en-SG" sz="1200" dirty="0" err="1"/>
              <a:t>chat_history_ids</a:t>
            </a:r>
            <a:r>
              <a:rPr lang="en-SG" sz="1200" dirty="0"/>
              <a:t>, text):</a:t>
            </a:r>
          </a:p>
          <a:p>
            <a:r>
              <a:rPr lang="en-SG" sz="1200" dirty="0"/>
              <a:t>    </a:t>
            </a:r>
            <a:r>
              <a:rPr lang="en-SG" sz="1200" dirty="0" err="1"/>
              <a:t>new_input_ids</a:t>
            </a:r>
            <a:r>
              <a:rPr lang="en-SG" sz="1200" dirty="0"/>
              <a:t> = </a:t>
            </a:r>
            <a:r>
              <a:rPr lang="en-SG" sz="1200" dirty="0" err="1"/>
              <a:t>tokenizer.encode</a:t>
            </a:r>
            <a:r>
              <a:rPr lang="en-SG" sz="1200" dirty="0"/>
              <a:t>(text + </a:t>
            </a:r>
            <a:r>
              <a:rPr lang="en-SG" sz="1200" dirty="0" err="1"/>
              <a:t>tokenizer.eos_token</a:t>
            </a:r>
            <a:r>
              <a:rPr lang="en-SG" sz="1200" dirty="0"/>
              <a:t>, </a:t>
            </a:r>
            <a:r>
              <a:rPr lang="en-SG" sz="1200" dirty="0" err="1"/>
              <a:t>return_tensors</a:t>
            </a:r>
            <a:r>
              <a:rPr lang="en-SG" sz="1200" dirty="0"/>
              <a:t>='</a:t>
            </a:r>
            <a:r>
              <a:rPr lang="en-SG" sz="1200" dirty="0" err="1"/>
              <a:t>pt</a:t>
            </a:r>
            <a:r>
              <a:rPr lang="en-SG" sz="1200" dirty="0"/>
              <a:t>')</a:t>
            </a:r>
          </a:p>
          <a:p>
            <a:r>
              <a:rPr lang="en-SG" sz="1200" dirty="0"/>
              <a:t>    </a:t>
            </a:r>
            <a:r>
              <a:rPr lang="en-SG" sz="1200" dirty="0" err="1"/>
              <a:t>bot_input_ids</a:t>
            </a:r>
            <a:r>
              <a:rPr lang="en-SG" sz="1200" dirty="0"/>
              <a:t> = torch.cat([</a:t>
            </a:r>
            <a:r>
              <a:rPr lang="en-SG" sz="1200" dirty="0" err="1"/>
              <a:t>chat_history_ids</a:t>
            </a:r>
            <a:r>
              <a:rPr lang="en-SG" sz="1200" dirty="0"/>
              <a:t>, </a:t>
            </a:r>
            <a:r>
              <a:rPr lang="en-SG" sz="1200" dirty="0" err="1"/>
              <a:t>new_input_ids</a:t>
            </a:r>
            <a:r>
              <a:rPr lang="en-SG" sz="1200" dirty="0"/>
              <a:t>], dim=-1) if </a:t>
            </a:r>
            <a:r>
              <a:rPr lang="en-SG" sz="1200" dirty="0" err="1"/>
              <a:t>chat_round</a:t>
            </a:r>
            <a:r>
              <a:rPr lang="en-SG" sz="1200" dirty="0"/>
              <a:t> &gt; 0 else </a:t>
            </a:r>
            <a:r>
              <a:rPr lang="en-SG" sz="1200" dirty="0" err="1"/>
              <a:t>new_input_ids</a:t>
            </a:r>
            <a:endParaRPr lang="en-SG" sz="1200" dirty="0"/>
          </a:p>
          <a:p>
            <a:r>
              <a:rPr lang="en-SG" sz="1200" dirty="0"/>
              <a:t>    </a:t>
            </a:r>
            <a:r>
              <a:rPr lang="en-SG" sz="1200" dirty="0" err="1"/>
              <a:t>chat_history_ids</a:t>
            </a:r>
            <a:r>
              <a:rPr lang="en-SG" sz="1200" dirty="0"/>
              <a:t> = </a:t>
            </a:r>
            <a:r>
              <a:rPr lang="en-SG" sz="1200" dirty="0" err="1"/>
              <a:t>model.generate</a:t>
            </a:r>
            <a:r>
              <a:rPr lang="en-SG" sz="1200" dirty="0"/>
              <a:t>(</a:t>
            </a:r>
            <a:r>
              <a:rPr lang="en-SG" sz="1200" dirty="0" err="1"/>
              <a:t>bot_input_ids</a:t>
            </a:r>
            <a:r>
              <a:rPr lang="en-SG" sz="1200" dirty="0"/>
              <a:t>, </a:t>
            </a:r>
            <a:r>
              <a:rPr lang="en-SG" sz="1200" dirty="0" err="1"/>
              <a:t>max_length</a:t>
            </a:r>
            <a:r>
              <a:rPr lang="en-SG" sz="1200" dirty="0"/>
              <a:t>=1250, </a:t>
            </a:r>
            <a:r>
              <a:rPr lang="en-SG" sz="1200" dirty="0" err="1"/>
              <a:t>pad_token_id</a:t>
            </a:r>
            <a:r>
              <a:rPr lang="en-SG" sz="1200" dirty="0"/>
              <a:t>=</a:t>
            </a:r>
            <a:r>
              <a:rPr lang="en-SG" sz="1200" dirty="0" err="1"/>
              <a:t>tokenizer.eos_token_id</a:t>
            </a:r>
            <a:r>
              <a:rPr lang="en-SG" sz="1200" dirty="0"/>
              <a:t>)</a:t>
            </a:r>
          </a:p>
          <a:p>
            <a:r>
              <a:rPr lang="en-SG" sz="1200" dirty="0"/>
              <a:t>    r = "Chatbot Reply: {}".format(</a:t>
            </a:r>
            <a:r>
              <a:rPr lang="en-SG" sz="1200" dirty="0" err="1"/>
              <a:t>tokenizer.decode</a:t>
            </a:r>
            <a:r>
              <a:rPr lang="en-SG" sz="1200" dirty="0"/>
              <a:t>(</a:t>
            </a:r>
            <a:r>
              <a:rPr lang="en-SG" sz="1200" dirty="0" err="1"/>
              <a:t>chat_history_ids</a:t>
            </a:r>
            <a:r>
              <a:rPr lang="en-SG" sz="1200" dirty="0"/>
              <a:t>[:, </a:t>
            </a:r>
            <a:r>
              <a:rPr lang="en-SG" sz="1200" dirty="0" err="1"/>
              <a:t>bot_input_ids.shape</a:t>
            </a:r>
            <a:r>
              <a:rPr lang="en-SG" sz="1200" dirty="0"/>
              <a:t>[-1]:][0], </a:t>
            </a:r>
            <a:r>
              <a:rPr lang="en-SG" sz="1200" dirty="0" err="1"/>
              <a:t>skip_special_tokens</a:t>
            </a:r>
            <a:r>
              <a:rPr lang="en-SG" sz="1200" dirty="0"/>
              <a:t>=True))</a:t>
            </a:r>
          </a:p>
          <a:p>
            <a:r>
              <a:rPr lang="en-SG" sz="1200" dirty="0"/>
              <a:t>    return </a:t>
            </a:r>
            <a:r>
              <a:rPr lang="en-SG" sz="1200" dirty="0" err="1"/>
              <a:t>chat_history_ids</a:t>
            </a:r>
            <a:r>
              <a:rPr lang="en-SG" sz="1200" dirty="0"/>
              <a:t>, r</a:t>
            </a:r>
          </a:p>
          <a:p>
            <a:endParaRPr lang="en-SG" sz="1200" dirty="0"/>
          </a:p>
          <a:p>
            <a:r>
              <a:rPr lang="en-SG" sz="1200" dirty="0"/>
              <a:t>@app.route("/", methods=["GET", "POST"])</a:t>
            </a:r>
          </a:p>
          <a:p>
            <a:r>
              <a:rPr lang="en-SG" sz="1200" dirty="0"/>
              <a:t>def index():</a:t>
            </a:r>
          </a:p>
          <a:p>
            <a:r>
              <a:rPr lang="en-SG" sz="1200" dirty="0"/>
              <a:t>    if </a:t>
            </a:r>
            <a:r>
              <a:rPr lang="en-SG" sz="1200" dirty="0" err="1"/>
              <a:t>request.method</a:t>
            </a:r>
            <a:r>
              <a:rPr lang="en-SG" sz="1200" dirty="0"/>
              <a:t>=="POST":</a:t>
            </a:r>
          </a:p>
          <a:p>
            <a:r>
              <a:rPr lang="en-SG" sz="1200" dirty="0"/>
              <a:t>        text = str(</a:t>
            </a:r>
            <a:r>
              <a:rPr lang="en-SG" sz="1200" dirty="0" err="1"/>
              <a:t>request.form.get</a:t>
            </a:r>
            <a:r>
              <a:rPr lang="en-SG" sz="1200" dirty="0"/>
              <a:t>("text"))</a:t>
            </a:r>
          </a:p>
          <a:p>
            <a:r>
              <a:rPr lang="en-SG" sz="1200" dirty="0"/>
              <a:t>        tokenizer, model = </a:t>
            </a:r>
            <a:r>
              <a:rPr lang="en-SG" sz="1200" dirty="0" err="1"/>
              <a:t>load_tokenizer_and_model</a:t>
            </a:r>
            <a:r>
              <a:rPr lang="en-SG" sz="1200" dirty="0"/>
              <a:t>()</a:t>
            </a:r>
          </a:p>
          <a:p>
            <a:r>
              <a:rPr lang="en-SG" sz="1200" dirty="0"/>
              <a:t>        </a:t>
            </a:r>
            <a:r>
              <a:rPr lang="en-SG" sz="1200" dirty="0" err="1"/>
              <a:t>chat_history_ids</a:t>
            </a:r>
            <a:r>
              <a:rPr lang="en-SG" sz="1200" dirty="0"/>
              <a:t> = None</a:t>
            </a:r>
          </a:p>
          <a:p>
            <a:r>
              <a:rPr lang="en-SG" sz="1200" dirty="0"/>
              <a:t>        for </a:t>
            </a:r>
            <a:r>
              <a:rPr lang="en-SG" sz="1200" dirty="0" err="1"/>
              <a:t>chat_round</a:t>
            </a:r>
            <a:r>
              <a:rPr lang="en-SG" sz="1200" dirty="0"/>
              <a:t> in range(1):</a:t>
            </a:r>
          </a:p>
          <a:p>
            <a:r>
              <a:rPr lang="en-SG" sz="1200" dirty="0"/>
              <a:t>            </a:t>
            </a:r>
            <a:r>
              <a:rPr lang="en-SG" sz="1200" dirty="0" err="1"/>
              <a:t>chat_history_ids</a:t>
            </a:r>
            <a:r>
              <a:rPr lang="en-SG" sz="1200" dirty="0"/>
              <a:t>, r = </a:t>
            </a:r>
            <a:r>
              <a:rPr lang="en-SG" sz="1200" dirty="0" err="1"/>
              <a:t>generate_response</a:t>
            </a:r>
            <a:r>
              <a:rPr lang="en-SG" sz="1200" dirty="0"/>
              <a:t>(tokenizer, model, </a:t>
            </a:r>
            <a:r>
              <a:rPr lang="en-SG" sz="1200" dirty="0" err="1"/>
              <a:t>chat_round</a:t>
            </a:r>
            <a:r>
              <a:rPr lang="en-SG" sz="1200" dirty="0"/>
              <a:t>, </a:t>
            </a:r>
            <a:r>
              <a:rPr lang="en-SG" sz="1200" dirty="0" err="1"/>
              <a:t>chat_history_ids</a:t>
            </a:r>
            <a:r>
              <a:rPr lang="en-SG" sz="1200" dirty="0"/>
              <a:t>, text)</a:t>
            </a:r>
          </a:p>
          <a:p>
            <a:r>
              <a:rPr lang="en-SG" sz="1200" dirty="0"/>
              <a:t>        return(</a:t>
            </a:r>
            <a:r>
              <a:rPr lang="en-SG" sz="1200" dirty="0" err="1"/>
              <a:t>render_template</a:t>
            </a:r>
            <a:r>
              <a:rPr lang="en-SG" sz="1200" dirty="0"/>
              <a:t>("index.html", result = r))</a:t>
            </a:r>
          </a:p>
          <a:p>
            <a:r>
              <a:rPr lang="en-SG" sz="1200" dirty="0"/>
              <a:t>    else:</a:t>
            </a:r>
          </a:p>
          <a:p>
            <a:r>
              <a:rPr lang="en-SG" sz="1200" dirty="0"/>
              <a:t>        return(</a:t>
            </a:r>
            <a:r>
              <a:rPr lang="en-SG" sz="1200" dirty="0" err="1"/>
              <a:t>render_template</a:t>
            </a:r>
            <a:r>
              <a:rPr lang="en-SG" sz="1200" dirty="0"/>
              <a:t>("index.html", result = "Waiting..."))</a:t>
            </a:r>
          </a:p>
          <a:p>
            <a:endParaRPr lang="en-SG" sz="1200" dirty="0"/>
          </a:p>
          <a:p>
            <a:r>
              <a:rPr lang="en-US" sz="1200" dirty="0"/>
              <a:t>if __name__ == "__main__":</a:t>
            </a:r>
          </a:p>
          <a:p>
            <a:r>
              <a:rPr lang="en-US" sz="1200" dirty="0"/>
              <a:t>    </a:t>
            </a:r>
            <a:r>
              <a:rPr lang="en-US" sz="1200" dirty="0" err="1"/>
              <a:t>app.run</a:t>
            </a:r>
            <a:r>
              <a:rPr lang="en-US" sz="1200" dirty="0"/>
              <a:t>()</a:t>
            </a:r>
            <a:endParaRPr lang="en-SG" sz="1200" dirty="0"/>
          </a:p>
        </p:txBody>
      </p:sp>
    </p:spTree>
    <p:extLst>
      <p:ext uri="{BB962C8B-B14F-4D97-AF65-F5344CB8AC3E}">
        <p14:creationId xmlns:p14="http://schemas.microsoft.com/office/powerpoint/2010/main" val="1013191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378D-A4F2-4D80-BC0C-8C69BDFD31E5}"/>
              </a:ext>
            </a:extLst>
          </p:cNvPr>
          <p:cNvSpPr>
            <a:spLocks noGrp="1"/>
          </p:cNvSpPr>
          <p:nvPr>
            <p:ph type="title"/>
          </p:nvPr>
        </p:nvSpPr>
        <p:spPr>
          <a:xfrm>
            <a:off x="5257800" y="381000"/>
            <a:ext cx="2743200" cy="1143000"/>
          </a:xfrm>
        </p:spPr>
        <p:txBody>
          <a:bodyPr/>
          <a:lstStyle/>
          <a:p>
            <a:r>
              <a:rPr lang="en-US" dirty="0"/>
              <a:t>Front End</a:t>
            </a:r>
            <a:endParaRPr lang="en-SG" dirty="0"/>
          </a:p>
        </p:txBody>
      </p:sp>
      <p:sp>
        <p:nvSpPr>
          <p:cNvPr id="5" name="TextBox 4">
            <a:extLst>
              <a:ext uri="{FF2B5EF4-FFF2-40B4-BE49-F238E27FC236}">
                <a16:creationId xmlns:a16="http://schemas.microsoft.com/office/drawing/2014/main" id="{1233BEAE-B334-47D4-954F-A6B3B2A068DD}"/>
              </a:ext>
            </a:extLst>
          </p:cNvPr>
          <p:cNvSpPr txBox="1"/>
          <p:nvPr/>
        </p:nvSpPr>
        <p:spPr>
          <a:xfrm>
            <a:off x="381000" y="228600"/>
            <a:ext cx="4572000" cy="2462213"/>
          </a:xfrm>
          <a:prstGeom prst="rect">
            <a:avLst/>
          </a:prstGeom>
          <a:noFill/>
        </p:spPr>
        <p:txBody>
          <a:bodyPr wrap="square">
            <a:spAutoFit/>
          </a:bodyPr>
          <a:lstStyle/>
          <a:p>
            <a:r>
              <a:rPr lang="en-SG" sz="1400" dirty="0"/>
              <a:t>&lt;html&gt;</a:t>
            </a:r>
          </a:p>
          <a:p>
            <a:r>
              <a:rPr lang="en-SG" sz="1400" dirty="0"/>
              <a:t>    &lt;body&gt;</a:t>
            </a:r>
          </a:p>
          <a:p>
            <a:r>
              <a:rPr lang="en-SG" sz="1400" dirty="0"/>
              <a:t>        &lt;h1&gt;Chatbot&lt;/h1&gt;</a:t>
            </a:r>
          </a:p>
          <a:p>
            <a:r>
              <a:rPr lang="en-SG" sz="1400" dirty="0"/>
              <a:t>        &lt;form action="/" method="post"&gt;</a:t>
            </a:r>
          </a:p>
          <a:p>
            <a:r>
              <a:rPr lang="en-SG" sz="1400" dirty="0"/>
              <a:t>            &lt;p&gt;Please enter your question: &lt;/p&gt;</a:t>
            </a:r>
          </a:p>
          <a:p>
            <a:r>
              <a:rPr lang="en-SG" sz="1400" dirty="0"/>
              <a:t>            &lt;p&gt;&lt;input type="text" name="text"&gt;&lt;/p&gt;</a:t>
            </a:r>
          </a:p>
          <a:p>
            <a:r>
              <a:rPr lang="en-SG" sz="1400" dirty="0"/>
              <a:t>            &lt;p&gt;&lt;input type="submit" value="Enter"&gt;&lt;/p&gt;</a:t>
            </a:r>
          </a:p>
          <a:p>
            <a:r>
              <a:rPr lang="en-SG" sz="1400" dirty="0"/>
              <a:t>        &lt;/form&gt;</a:t>
            </a:r>
          </a:p>
          <a:p>
            <a:r>
              <a:rPr lang="en-SG" sz="1400" dirty="0"/>
              <a:t>        {{result}}</a:t>
            </a:r>
          </a:p>
          <a:p>
            <a:r>
              <a:rPr lang="en-SG" sz="1400" dirty="0"/>
              <a:t>    &lt;/body&gt;</a:t>
            </a:r>
          </a:p>
          <a:p>
            <a:r>
              <a:rPr lang="en-SG" sz="1400" dirty="0"/>
              <a:t>&lt;/html&gt;</a:t>
            </a:r>
          </a:p>
        </p:txBody>
      </p:sp>
      <p:sp>
        <p:nvSpPr>
          <p:cNvPr id="7" name="TextBox 6">
            <a:extLst>
              <a:ext uri="{FF2B5EF4-FFF2-40B4-BE49-F238E27FC236}">
                <a16:creationId xmlns:a16="http://schemas.microsoft.com/office/drawing/2014/main" id="{5264B645-6B32-450E-B03C-CBEA2E1C3003}"/>
              </a:ext>
            </a:extLst>
          </p:cNvPr>
          <p:cNvSpPr txBox="1"/>
          <p:nvPr/>
        </p:nvSpPr>
        <p:spPr>
          <a:xfrm>
            <a:off x="457200" y="3013026"/>
            <a:ext cx="4572000" cy="2031325"/>
          </a:xfrm>
          <a:prstGeom prst="rect">
            <a:avLst/>
          </a:prstGeom>
          <a:noFill/>
        </p:spPr>
        <p:txBody>
          <a:bodyPr wrap="square">
            <a:spAutoFit/>
          </a:bodyPr>
          <a:lstStyle/>
          <a:p>
            <a:r>
              <a:rPr lang="en-US" dirty="0"/>
              <a:t>torch @ https://download.pytorch.org/whl/cpu/torch-1.10.0%2Bcpu-cp37-cp37m-linux_x86_64.whl</a:t>
            </a:r>
          </a:p>
          <a:p>
            <a:r>
              <a:rPr lang="en-US" dirty="0"/>
              <a:t>transformers</a:t>
            </a:r>
          </a:p>
          <a:p>
            <a:r>
              <a:rPr lang="en-US" dirty="0" err="1"/>
              <a:t>gunicorn</a:t>
            </a:r>
            <a:endParaRPr lang="en-US" dirty="0"/>
          </a:p>
          <a:p>
            <a:r>
              <a:rPr lang="en-US" dirty="0" err="1"/>
              <a:t>numpy</a:t>
            </a:r>
            <a:endParaRPr lang="en-US" dirty="0"/>
          </a:p>
          <a:p>
            <a:r>
              <a:rPr lang="en-US" dirty="0"/>
              <a:t>flask</a:t>
            </a:r>
          </a:p>
        </p:txBody>
      </p:sp>
      <p:sp>
        <p:nvSpPr>
          <p:cNvPr id="8" name="Title 1">
            <a:extLst>
              <a:ext uri="{FF2B5EF4-FFF2-40B4-BE49-F238E27FC236}">
                <a16:creationId xmlns:a16="http://schemas.microsoft.com/office/drawing/2014/main" id="{50880606-EC53-4B1E-9633-3208FFCC38B1}"/>
              </a:ext>
            </a:extLst>
          </p:cNvPr>
          <p:cNvSpPr txBox="1">
            <a:spLocks/>
          </p:cNvSpPr>
          <p:nvPr/>
        </p:nvSpPr>
        <p:spPr>
          <a:xfrm>
            <a:off x="5334000" y="3042161"/>
            <a:ext cx="3505200" cy="114300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3300" kern="1200">
                <a:solidFill>
                  <a:schemeClr val="tx1"/>
                </a:solidFill>
                <a:latin typeface="Arial"/>
                <a:ea typeface="+mj-ea"/>
                <a:cs typeface="+mj-cs"/>
              </a:defRPr>
            </a:lvl1pPr>
          </a:lstStyle>
          <a:p>
            <a:r>
              <a:rPr lang="en-US" dirty="0"/>
              <a:t>requirements.txt</a:t>
            </a:r>
            <a:endParaRPr lang="en-SG" dirty="0"/>
          </a:p>
        </p:txBody>
      </p:sp>
      <p:sp>
        <p:nvSpPr>
          <p:cNvPr id="10" name="TextBox 9">
            <a:extLst>
              <a:ext uri="{FF2B5EF4-FFF2-40B4-BE49-F238E27FC236}">
                <a16:creationId xmlns:a16="http://schemas.microsoft.com/office/drawing/2014/main" id="{FF467177-886E-4647-B1AC-1B2E814C98FC}"/>
              </a:ext>
            </a:extLst>
          </p:cNvPr>
          <p:cNvSpPr txBox="1"/>
          <p:nvPr/>
        </p:nvSpPr>
        <p:spPr>
          <a:xfrm>
            <a:off x="533400" y="5346393"/>
            <a:ext cx="4572000" cy="369332"/>
          </a:xfrm>
          <a:prstGeom prst="rect">
            <a:avLst/>
          </a:prstGeom>
          <a:noFill/>
        </p:spPr>
        <p:txBody>
          <a:bodyPr wrap="square">
            <a:spAutoFit/>
          </a:bodyPr>
          <a:lstStyle/>
          <a:p>
            <a:r>
              <a:rPr lang="en-SG" b="0" i="0" dirty="0">
                <a:solidFill>
                  <a:srgbClr val="24292F"/>
                </a:solidFill>
                <a:effectLst/>
                <a:latin typeface="ui-monospace"/>
              </a:rPr>
              <a:t>python-3.7.12</a:t>
            </a:r>
            <a:endParaRPr lang="en-SG" dirty="0"/>
          </a:p>
        </p:txBody>
      </p:sp>
      <p:sp>
        <p:nvSpPr>
          <p:cNvPr id="11" name="Title 1">
            <a:extLst>
              <a:ext uri="{FF2B5EF4-FFF2-40B4-BE49-F238E27FC236}">
                <a16:creationId xmlns:a16="http://schemas.microsoft.com/office/drawing/2014/main" id="{E0FEBB5D-96C5-483B-8F90-BF459AB3134C}"/>
              </a:ext>
            </a:extLst>
          </p:cNvPr>
          <p:cNvSpPr txBox="1">
            <a:spLocks/>
          </p:cNvSpPr>
          <p:nvPr/>
        </p:nvSpPr>
        <p:spPr>
          <a:xfrm>
            <a:off x="5334000" y="4648200"/>
            <a:ext cx="3505200" cy="114300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3300" kern="1200">
                <a:solidFill>
                  <a:schemeClr val="tx1"/>
                </a:solidFill>
                <a:latin typeface="Arial"/>
                <a:ea typeface="+mj-ea"/>
                <a:cs typeface="+mj-cs"/>
              </a:defRPr>
            </a:lvl1pPr>
          </a:lstStyle>
          <a:p>
            <a:r>
              <a:rPr lang="en-US"/>
              <a:t>runtime.</a:t>
            </a:r>
            <a:r>
              <a:rPr lang="en-US" dirty="0"/>
              <a:t>txt</a:t>
            </a:r>
            <a:endParaRPr lang="en-SG" dirty="0"/>
          </a:p>
        </p:txBody>
      </p:sp>
    </p:spTree>
    <p:extLst>
      <p:ext uri="{BB962C8B-B14F-4D97-AF65-F5344CB8AC3E}">
        <p14:creationId xmlns:p14="http://schemas.microsoft.com/office/powerpoint/2010/main" val="2472703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E93B-8337-41BF-9E1A-7D89B596E330}"/>
              </a:ext>
            </a:extLst>
          </p:cNvPr>
          <p:cNvSpPr>
            <a:spLocks noGrp="1"/>
          </p:cNvSpPr>
          <p:nvPr>
            <p:ph type="title"/>
          </p:nvPr>
        </p:nvSpPr>
        <p:spPr>
          <a:xfrm>
            <a:off x="324297" y="-24653"/>
            <a:ext cx="8229600" cy="1143000"/>
          </a:xfrm>
        </p:spPr>
        <p:txBody>
          <a:bodyPr/>
          <a:lstStyle/>
          <a:p>
            <a:r>
              <a:rPr lang="en-GB" dirty="0">
                <a:cs typeface="Arial"/>
              </a:rPr>
              <a:t>Transformer for Image: 15m with 22k class</a:t>
            </a:r>
            <a:endParaRPr lang="en-GB" dirty="0"/>
          </a:p>
        </p:txBody>
      </p:sp>
      <p:sp>
        <p:nvSpPr>
          <p:cNvPr id="3" name="TextBox 2">
            <a:extLst>
              <a:ext uri="{FF2B5EF4-FFF2-40B4-BE49-F238E27FC236}">
                <a16:creationId xmlns:a16="http://schemas.microsoft.com/office/drawing/2014/main" id="{F1D3140B-620B-45F8-954C-4DFACB9D0CB2}"/>
              </a:ext>
            </a:extLst>
          </p:cNvPr>
          <p:cNvSpPr txBox="1"/>
          <p:nvPr/>
        </p:nvSpPr>
        <p:spPr>
          <a:xfrm>
            <a:off x="320040" y="808424"/>
            <a:ext cx="64558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https://pypi.org/project/transformers/</a:t>
            </a:r>
          </a:p>
        </p:txBody>
      </p:sp>
      <p:pic>
        <p:nvPicPr>
          <p:cNvPr id="4" name="Picture 3">
            <a:extLst>
              <a:ext uri="{FF2B5EF4-FFF2-40B4-BE49-F238E27FC236}">
                <a16:creationId xmlns:a16="http://schemas.microsoft.com/office/drawing/2014/main" id="{342FACCE-442B-4EEA-8E22-1EF5E53B800C}"/>
              </a:ext>
            </a:extLst>
          </p:cNvPr>
          <p:cNvPicPr>
            <a:picLocks noChangeAspect="1"/>
          </p:cNvPicPr>
          <p:nvPr/>
        </p:nvPicPr>
        <p:blipFill>
          <a:blip r:embed="rId2"/>
          <a:stretch>
            <a:fillRect/>
          </a:stretch>
        </p:blipFill>
        <p:spPr>
          <a:xfrm>
            <a:off x="5881288" y="782128"/>
            <a:ext cx="2590800" cy="1110343"/>
          </a:xfrm>
          <a:prstGeom prst="rect">
            <a:avLst/>
          </a:prstGeom>
        </p:spPr>
      </p:pic>
      <p:sp>
        <p:nvSpPr>
          <p:cNvPr id="6" name="TextBox 5">
            <a:extLst>
              <a:ext uri="{FF2B5EF4-FFF2-40B4-BE49-F238E27FC236}">
                <a16:creationId xmlns:a16="http://schemas.microsoft.com/office/drawing/2014/main" id="{F7D91544-0D26-45A2-B53C-C877AFA69964}"/>
              </a:ext>
            </a:extLst>
          </p:cNvPr>
          <p:cNvSpPr txBox="1"/>
          <p:nvPr/>
        </p:nvSpPr>
        <p:spPr>
          <a:xfrm>
            <a:off x="288142" y="1144643"/>
            <a:ext cx="7467600" cy="1477328"/>
          </a:xfrm>
          <a:prstGeom prst="rect">
            <a:avLst/>
          </a:prstGeom>
          <a:noFill/>
        </p:spPr>
        <p:txBody>
          <a:bodyPr wrap="square">
            <a:spAutoFit/>
          </a:bodyPr>
          <a:lstStyle/>
          <a:p>
            <a:r>
              <a:rPr lang="en-SG" dirty="0"/>
              <a:t>#pip install transformers</a:t>
            </a:r>
          </a:p>
          <a:p>
            <a:r>
              <a:rPr lang="en-SG" dirty="0"/>
              <a:t>#pip install </a:t>
            </a:r>
            <a:r>
              <a:rPr lang="en-SG" dirty="0" err="1"/>
              <a:t>pytourch</a:t>
            </a:r>
            <a:endParaRPr lang="en-SG" dirty="0"/>
          </a:p>
          <a:p>
            <a:r>
              <a:rPr lang="en-SG" dirty="0"/>
              <a:t>from transformers import </a:t>
            </a:r>
            <a:r>
              <a:rPr lang="en-SG" dirty="0" err="1"/>
              <a:t>ViTFeatureExtractor</a:t>
            </a:r>
            <a:r>
              <a:rPr lang="en-SG" dirty="0"/>
              <a:t>, </a:t>
            </a:r>
            <a:r>
              <a:rPr lang="en-SG" dirty="0" err="1"/>
              <a:t>ViTForImageClassification</a:t>
            </a:r>
            <a:endParaRPr lang="en-SG" dirty="0"/>
          </a:p>
          <a:p>
            <a:r>
              <a:rPr lang="en-SG" dirty="0"/>
              <a:t>from PIL import Image</a:t>
            </a:r>
          </a:p>
          <a:p>
            <a:r>
              <a:rPr lang="en-SG"/>
              <a:t>import </a:t>
            </a:r>
            <a:r>
              <a:rPr lang="en-SG" dirty="0"/>
              <a:t>requests</a:t>
            </a:r>
          </a:p>
        </p:txBody>
      </p:sp>
      <p:sp>
        <p:nvSpPr>
          <p:cNvPr id="8" name="TextBox 7">
            <a:extLst>
              <a:ext uri="{FF2B5EF4-FFF2-40B4-BE49-F238E27FC236}">
                <a16:creationId xmlns:a16="http://schemas.microsoft.com/office/drawing/2014/main" id="{C4B2CB11-C762-417B-B1A4-754366A9D2EB}"/>
              </a:ext>
            </a:extLst>
          </p:cNvPr>
          <p:cNvSpPr txBox="1"/>
          <p:nvPr/>
        </p:nvSpPr>
        <p:spPr>
          <a:xfrm>
            <a:off x="228600" y="2568292"/>
            <a:ext cx="8077200" cy="3693319"/>
          </a:xfrm>
          <a:prstGeom prst="rect">
            <a:avLst/>
          </a:prstGeom>
          <a:noFill/>
        </p:spPr>
        <p:txBody>
          <a:bodyPr wrap="square">
            <a:spAutoFit/>
          </a:bodyPr>
          <a:lstStyle/>
          <a:p>
            <a:r>
              <a:rPr lang="en-SG" dirty="0"/>
              <a:t>#url = 'http://images.cocodataset.org/val2017/000000039769.jpg’</a:t>
            </a:r>
          </a:p>
          <a:p>
            <a:r>
              <a:rPr lang="en-SG" dirty="0"/>
              <a:t>#image = </a:t>
            </a:r>
            <a:r>
              <a:rPr lang="en-SG" dirty="0" err="1"/>
              <a:t>Image.open</a:t>
            </a:r>
            <a:r>
              <a:rPr lang="en-SG" dirty="0"/>
              <a:t>(</a:t>
            </a:r>
            <a:r>
              <a:rPr lang="en-SG" dirty="0" err="1"/>
              <a:t>requests.get</a:t>
            </a:r>
            <a:r>
              <a:rPr lang="en-SG" dirty="0"/>
              <a:t>(</a:t>
            </a:r>
            <a:r>
              <a:rPr lang="en-SG" dirty="0" err="1"/>
              <a:t>url</a:t>
            </a:r>
            <a:r>
              <a:rPr lang="en-SG" dirty="0"/>
              <a:t>, stream=True).raw)</a:t>
            </a:r>
          </a:p>
          <a:p>
            <a:r>
              <a:rPr lang="de-DE" dirty="0"/>
              <a:t>image = Image.open("monkey.jpg")</a:t>
            </a:r>
            <a:endParaRPr lang="en-SG" dirty="0"/>
          </a:p>
          <a:p>
            <a:r>
              <a:rPr lang="en-SG" dirty="0" err="1"/>
              <a:t>feature_extractor</a:t>
            </a:r>
            <a:r>
              <a:rPr lang="en-SG" dirty="0"/>
              <a:t> = </a:t>
            </a:r>
            <a:r>
              <a:rPr lang="en-SG" dirty="0" err="1"/>
              <a:t>ViTFeatureExtractor.from_pretrained</a:t>
            </a:r>
            <a:r>
              <a:rPr lang="en-SG" dirty="0"/>
              <a:t>('google/vit-base-patch16-224')</a:t>
            </a:r>
          </a:p>
          <a:p>
            <a:r>
              <a:rPr lang="en-SG" dirty="0"/>
              <a:t>model = </a:t>
            </a:r>
            <a:r>
              <a:rPr lang="en-SG" dirty="0" err="1"/>
              <a:t>ViTForImageClassification.from_pretrained</a:t>
            </a:r>
            <a:r>
              <a:rPr lang="en-SG" dirty="0"/>
              <a:t>('google/vit-base-patch16-224')</a:t>
            </a:r>
          </a:p>
          <a:p>
            <a:endParaRPr lang="en-SG" dirty="0"/>
          </a:p>
          <a:p>
            <a:r>
              <a:rPr lang="en-SG" dirty="0"/>
              <a:t>inputs = </a:t>
            </a:r>
            <a:r>
              <a:rPr lang="en-SG" dirty="0" err="1"/>
              <a:t>feature_extractor</a:t>
            </a:r>
            <a:r>
              <a:rPr lang="en-SG" dirty="0"/>
              <a:t>(images=image, </a:t>
            </a:r>
            <a:r>
              <a:rPr lang="en-SG" dirty="0" err="1"/>
              <a:t>return_tensors</a:t>
            </a:r>
            <a:r>
              <a:rPr lang="en-SG" dirty="0"/>
              <a:t>="</a:t>
            </a:r>
            <a:r>
              <a:rPr lang="en-SG" dirty="0" err="1"/>
              <a:t>pt</a:t>
            </a:r>
            <a:r>
              <a:rPr lang="en-SG" dirty="0"/>
              <a:t>")</a:t>
            </a:r>
          </a:p>
          <a:p>
            <a:r>
              <a:rPr lang="en-SG" dirty="0"/>
              <a:t>outputs = model(**inputs)</a:t>
            </a:r>
          </a:p>
          <a:p>
            <a:r>
              <a:rPr lang="en-SG" dirty="0"/>
              <a:t>logits = </a:t>
            </a:r>
            <a:r>
              <a:rPr lang="en-SG" dirty="0" err="1"/>
              <a:t>outputs.logits</a:t>
            </a:r>
            <a:endParaRPr lang="en-SG" dirty="0"/>
          </a:p>
          <a:p>
            <a:r>
              <a:rPr lang="en-SG" dirty="0"/>
              <a:t># model predicts one of the 1000 ImageNet classes</a:t>
            </a:r>
          </a:p>
          <a:p>
            <a:r>
              <a:rPr lang="en-SG" dirty="0" err="1"/>
              <a:t>predicted_class_idx</a:t>
            </a:r>
            <a:r>
              <a:rPr lang="en-SG" dirty="0"/>
              <a:t> = </a:t>
            </a:r>
            <a:r>
              <a:rPr lang="en-SG" dirty="0" err="1"/>
              <a:t>logits.argmax</a:t>
            </a:r>
            <a:r>
              <a:rPr lang="en-SG" dirty="0"/>
              <a:t>(-1).item()</a:t>
            </a:r>
          </a:p>
          <a:p>
            <a:r>
              <a:rPr lang="en-SG" dirty="0"/>
              <a:t>print("Predicted class:", model.config.id2label[</a:t>
            </a:r>
            <a:r>
              <a:rPr lang="en-SG" dirty="0" err="1"/>
              <a:t>predicted_class_idx</a:t>
            </a:r>
            <a:r>
              <a:rPr lang="en-SG" dirty="0"/>
              <a:t>])</a:t>
            </a:r>
          </a:p>
        </p:txBody>
      </p:sp>
    </p:spTree>
    <p:extLst>
      <p:ext uri="{BB962C8B-B14F-4D97-AF65-F5344CB8AC3E}">
        <p14:creationId xmlns:p14="http://schemas.microsoft.com/office/powerpoint/2010/main" val="337036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E376A-4667-4928-AE0E-059792A05B9E}"/>
              </a:ext>
            </a:extLst>
          </p:cNvPr>
          <p:cNvSpPr>
            <a:spLocks noGrp="1"/>
          </p:cNvSpPr>
          <p:nvPr>
            <p:ph type="title"/>
          </p:nvPr>
        </p:nvSpPr>
        <p:spPr/>
        <p:txBody>
          <a:bodyPr/>
          <a:lstStyle/>
          <a:p>
            <a:r>
              <a:rPr lang="en-SG" dirty="0"/>
              <a:t>Encoder vs Decoder (Usual)</a:t>
            </a:r>
          </a:p>
        </p:txBody>
      </p:sp>
      <p:pic>
        <p:nvPicPr>
          <p:cNvPr id="15362" name="Picture 2" descr="Deep Learning Next Step: Transformers and Attention Mechanism - KDnuggets">
            <a:extLst>
              <a:ext uri="{FF2B5EF4-FFF2-40B4-BE49-F238E27FC236}">
                <a16:creationId xmlns:a16="http://schemas.microsoft.com/office/drawing/2014/main" id="{75CAF0E5-CA51-4EAA-8157-1E5D11BA9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08007"/>
            <a:ext cx="6667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683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1493C-3DC1-4043-A82D-33C2A8BEE3F6}"/>
              </a:ext>
            </a:extLst>
          </p:cNvPr>
          <p:cNvSpPr>
            <a:spLocks noGrp="1"/>
          </p:cNvSpPr>
          <p:nvPr>
            <p:ph type="title"/>
          </p:nvPr>
        </p:nvSpPr>
        <p:spPr/>
        <p:txBody>
          <a:bodyPr/>
          <a:lstStyle/>
          <a:p>
            <a:r>
              <a:rPr lang="en-SG" dirty="0"/>
              <a:t>Results</a:t>
            </a:r>
          </a:p>
        </p:txBody>
      </p:sp>
      <p:pic>
        <p:nvPicPr>
          <p:cNvPr id="4" name="Picture 3">
            <a:extLst>
              <a:ext uri="{FF2B5EF4-FFF2-40B4-BE49-F238E27FC236}">
                <a16:creationId xmlns:a16="http://schemas.microsoft.com/office/drawing/2014/main" id="{B26A9EC9-6976-4B0C-878B-7E612BE1935C}"/>
              </a:ext>
            </a:extLst>
          </p:cNvPr>
          <p:cNvPicPr>
            <a:picLocks noChangeAspect="1"/>
          </p:cNvPicPr>
          <p:nvPr/>
        </p:nvPicPr>
        <p:blipFill>
          <a:blip r:embed="rId2"/>
          <a:stretch>
            <a:fillRect/>
          </a:stretch>
        </p:blipFill>
        <p:spPr>
          <a:xfrm>
            <a:off x="4038600" y="563632"/>
            <a:ext cx="3128297" cy="1651144"/>
          </a:xfrm>
          <a:prstGeom prst="rect">
            <a:avLst/>
          </a:prstGeom>
        </p:spPr>
      </p:pic>
      <p:pic>
        <p:nvPicPr>
          <p:cNvPr id="6" name="Picture 5">
            <a:extLst>
              <a:ext uri="{FF2B5EF4-FFF2-40B4-BE49-F238E27FC236}">
                <a16:creationId xmlns:a16="http://schemas.microsoft.com/office/drawing/2014/main" id="{7F96BAA4-E84A-4BB8-B135-318154E01C18}"/>
              </a:ext>
            </a:extLst>
          </p:cNvPr>
          <p:cNvPicPr>
            <a:picLocks noChangeAspect="1"/>
          </p:cNvPicPr>
          <p:nvPr/>
        </p:nvPicPr>
        <p:blipFill>
          <a:blip r:embed="rId3"/>
          <a:stretch>
            <a:fillRect/>
          </a:stretch>
        </p:blipFill>
        <p:spPr>
          <a:xfrm>
            <a:off x="1295400" y="2741806"/>
            <a:ext cx="6400800" cy="2312651"/>
          </a:xfrm>
          <a:prstGeom prst="rect">
            <a:avLst/>
          </a:prstGeom>
        </p:spPr>
      </p:pic>
    </p:spTree>
    <p:extLst>
      <p:ext uri="{BB962C8B-B14F-4D97-AF65-F5344CB8AC3E}">
        <p14:creationId xmlns:p14="http://schemas.microsoft.com/office/powerpoint/2010/main" val="4016679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8F29-EF51-484D-B1AE-12922798B7F3}"/>
              </a:ext>
            </a:extLst>
          </p:cNvPr>
          <p:cNvSpPr>
            <a:spLocks noGrp="1"/>
          </p:cNvSpPr>
          <p:nvPr>
            <p:ph type="title"/>
          </p:nvPr>
        </p:nvSpPr>
        <p:spPr>
          <a:xfrm>
            <a:off x="6019800" y="563632"/>
            <a:ext cx="2667000" cy="2103368"/>
          </a:xfrm>
        </p:spPr>
        <p:txBody>
          <a:bodyPr/>
          <a:lstStyle/>
          <a:p>
            <a:r>
              <a:rPr lang="en-SG" dirty="0"/>
              <a:t>Backend</a:t>
            </a:r>
          </a:p>
        </p:txBody>
      </p:sp>
      <p:sp>
        <p:nvSpPr>
          <p:cNvPr id="4" name="TextBox 3">
            <a:extLst>
              <a:ext uri="{FF2B5EF4-FFF2-40B4-BE49-F238E27FC236}">
                <a16:creationId xmlns:a16="http://schemas.microsoft.com/office/drawing/2014/main" id="{EF06E45B-121D-40A2-8DB7-F97C0A486962}"/>
              </a:ext>
            </a:extLst>
          </p:cNvPr>
          <p:cNvSpPr txBox="1"/>
          <p:nvPr/>
        </p:nvSpPr>
        <p:spPr>
          <a:xfrm>
            <a:off x="304800" y="228600"/>
            <a:ext cx="7924800" cy="6001643"/>
          </a:xfrm>
          <a:prstGeom prst="rect">
            <a:avLst/>
          </a:prstGeom>
          <a:noFill/>
        </p:spPr>
        <p:txBody>
          <a:bodyPr wrap="square">
            <a:spAutoFit/>
          </a:bodyPr>
          <a:lstStyle/>
          <a:p>
            <a:r>
              <a:rPr lang="en-SG" sz="1200" dirty="0"/>
              <a:t>from flask import Flask, </a:t>
            </a:r>
            <a:r>
              <a:rPr lang="en-SG" sz="1200" dirty="0" err="1"/>
              <a:t>render_template</a:t>
            </a:r>
            <a:r>
              <a:rPr lang="en-SG" sz="1200" dirty="0"/>
              <a:t>, request</a:t>
            </a:r>
          </a:p>
          <a:p>
            <a:r>
              <a:rPr lang="en-SG" sz="1200" dirty="0"/>
              <a:t>from </a:t>
            </a:r>
            <a:r>
              <a:rPr lang="en-SG" sz="1200" dirty="0" err="1"/>
              <a:t>werkzeug.utils</a:t>
            </a:r>
            <a:r>
              <a:rPr lang="en-SG" sz="1200" dirty="0"/>
              <a:t> import </a:t>
            </a:r>
            <a:r>
              <a:rPr lang="en-SG" sz="1200" dirty="0" err="1"/>
              <a:t>secure_filename</a:t>
            </a:r>
            <a:endParaRPr lang="en-SG" sz="1200" dirty="0"/>
          </a:p>
          <a:p>
            <a:r>
              <a:rPr lang="en-SG" sz="1200" dirty="0"/>
              <a:t>from PIL import Image #use PIL</a:t>
            </a:r>
          </a:p>
          <a:p>
            <a:r>
              <a:rPr lang="en-SG" sz="1200" dirty="0"/>
              <a:t>import </a:t>
            </a:r>
            <a:r>
              <a:rPr lang="en-SG" sz="1200" dirty="0" err="1"/>
              <a:t>numpy</a:t>
            </a:r>
            <a:r>
              <a:rPr lang="en-SG" sz="1200" dirty="0"/>
              <a:t> as np</a:t>
            </a:r>
          </a:p>
          <a:p>
            <a:r>
              <a:rPr lang="en-SG" sz="1200" dirty="0"/>
              <a:t>from transformers import </a:t>
            </a:r>
            <a:r>
              <a:rPr lang="en-SG" sz="1200" dirty="0" err="1"/>
              <a:t>ViTFeatureExtractor</a:t>
            </a:r>
            <a:r>
              <a:rPr lang="en-SG" sz="1200" dirty="0"/>
              <a:t>, </a:t>
            </a:r>
            <a:r>
              <a:rPr lang="en-SG" sz="1200" dirty="0" err="1"/>
              <a:t>ViTForImageClassification</a:t>
            </a:r>
            <a:endParaRPr lang="en-SG" sz="1200" dirty="0"/>
          </a:p>
          <a:p>
            <a:endParaRPr lang="en-SG" sz="1200" dirty="0"/>
          </a:p>
          <a:p>
            <a:r>
              <a:rPr lang="en-SG" sz="1200" dirty="0"/>
              <a:t>app = Flask(__name__)</a:t>
            </a:r>
          </a:p>
          <a:p>
            <a:endParaRPr lang="en-SG" sz="1200" dirty="0"/>
          </a:p>
          <a:p>
            <a:r>
              <a:rPr lang="en-SG" sz="1200" dirty="0"/>
              <a:t>@app.route('/', methods=['GET', 'POST'])</a:t>
            </a:r>
          </a:p>
          <a:p>
            <a:r>
              <a:rPr lang="en-SG" sz="1200" dirty="0"/>
              <a:t>def </a:t>
            </a:r>
            <a:r>
              <a:rPr lang="en-SG" sz="1200" dirty="0" err="1"/>
              <a:t>upload_file</a:t>
            </a:r>
            <a:r>
              <a:rPr lang="en-SG" sz="1200" dirty="0"/>
              <a:t>():</a:t>
            </a:r>
          </a:p>
          <a:p>
            <a:r>
              <a:rPr lang="en-SG" sz="1200" dirty="0"/>
              <a:t>    if </a:t>
            </a:r>
            <a:r>
              <a:rPr lang="en-SG" sz="1200" dirty="0" err="1"/>
              <a:t>request.method</a:t>
            </a:r>
            <a:r>
              <a:rPr lang="en-SG" sz="1200" dirty="0"/>
              <a:t> == 'POST':</a:t>
            </a:r>
          </a:p>
          <a:p>
            <a:r>
              <a:rPr lang="en-SG" sz="1200" dirty="0"/>
              <a:t>        file = </a:t>
            </a:r>
            <a:r>
              <a:rPr lang="en-SG" sz="1200" dirty="0" err="1"/>
              <a:t>request.files</a:t>
            </a:r>
            <a:r>
              <a:rPr lang="en-SG" sz="1200" dirty="0"/>
              <a:t>['file']</a:t>
            </a:r>
          </a:p>
          <a:p>
            <a:r>
              <a:rPr lang="en-SG" sz="1200" dirty="0"/>
              <a:t>        print("File Received")</a:t>
            </a:r>
          </a:p>
          <a:p>
            <a:r>
              <a:rPr lang="en-SG" sz="1200" dirty="0"/>
              <a:t>        filename = </a:t>
            </a:r>
            <a:r>
              <a:rPr lang="en-SG" sz="1200" dirty="0" err="1"/>
              <a:t>secure_filename</a:t>
            </a:r>
            <a:r>
              <a:rPr lang="en-SG" sz="1200" dirty="0"/>
              <a:t>(</a:t>
            </a:r>
            <a:r>
              <a:rPr lang="en-SG" sz="1200" dirty="0" err="1"/>
              <a:t>file.filename</a:t>
            </a:r>
            <a:r>
              <a:rPr lang="en-SG" sz="1200" dirty="0"/>
              <a:t>)</a:t>
            </a:r>
          </a:p>
          <a:p>
            <a:r>
              <a:rPr lang="en-SG" sz="1200" dirty="0"/>
              <a:t>        </a:t>
            </a:r>
            <a:r>
              <a:rPr lang="en-SG" sz="1200" dirty="0" err="1"/>
              <a:t>file.save</a:t>
            </a:r>
            <a:r>
              <a:rPr lang="en-SG" sz="1200" dirty="0"/>
              <a:t>(filename)</a:t>
            </a:r>
          </a:p>
          <a:p>
            <a:r>
              <a:rPr lang="en-SG" sz="1200" dirty="0"/>
              <a:t>        file = open(</a:t>
            </a:r>
            <a:r>
              <a:rPr lang="en-SG" sz="1200" dirty="0" err="1"/>
              <a:t>filename,"r</a:t>
            </a:r>
            <a:r>
              <a:rPr lang="en-SG" sz="1200" dirty="0"/>
              <a:t>")</a:t>
            </a:r>
          </a:p>
          <a:p>
            <a:r>
              <a:rPr lang="en-SG" sz="1200" dirty="0"/>
              <a:t>        image = </a:t>
            </a:r>
            <a:r>
              <a:rPr lang="en-SG" sz="1200" dirty="0" err="1"/>
              <a:t>Image.open</a:t>
            </a:r>
            <a:r>
              <a:rPr lang="en-SG" sz="1200" dirty="0"/>
              <a:t>(filename)</a:t>
            </a:r>
          </a:p>
          <a:p>
            <a:r>
              <a:rPr lang="en-SG" sz="1200" dirty="0"/>
              <a:t>        </a:t>
            </a:r>
            <a:r>
              <a:rPr lang="en-SG" sz="1200" dirty="0" err="1"/>
              <a:t>feature_extractor</a:t>
            </a:r>
            <a:r>
              <a:rPr lang="en-SG" sz="1200" dirty="0"/>
              <a:t> = </a:t>
            </a:r>
            <a:r>
              <a:rPr lang="en-SG" sz="1200" dirty="0" err="1"/>
              <a:t>ViTFeatureExtractor.from_pretrained</a:t>
            </a:r>
            <a:r>
              <a:rPr lang="en-SG" sz="1200" dirty="0"/>
              <a:t>('google/vit-base-patch16-224')</a:t>
            </a:r>
          </a:p>
          <a:p>
            <a:r>
              <a:rPr lang="en-SG" sz="1200" dirty="0"/>
              <a:t>        model = </a:t>
            </a:r>
            <a:r>
              <a:rPr lang="en-SG" sz="1200" dirty="0" err="1"/>
              <a:t>ViTForImageClassification.from_pretrained</a:t>
            </a:r>
            <a:r>
              <a:rPr lang="en-SG" sz="1200" dirty="0"/>
              <a:t>('google/vit-base-patch16-224')</a:t>
            </a:r>
          </a:p>
          <a:p>
            <a:r>
              <a:rPr lang="en-SG" sz="1200" dirty="0"/>
              <a:t>        inputs = </a:t>
            </a:r>
            <a:r>
              <a:rPr lang="en-SG" sz="1200" dirty="0" err="1"/>
              <a:t>feature_extractor</a:t>
            </a:r>
            <a:r>
              <a:rPr lang="en-SG" sz="1200" dirty="0"/>
              <a:t>(images=image, </a:t>
            </a:r>
            <a:r>
              <a:rPr lang="en-SG" sz="1200" dirty="0" err="1"/>
              <a:t>return_tensors</a:t>
            </a:r>
            <a:r>
              <a:rPr lang="en-SG" sz="1200" dirty="0"/>
              <a:t>="</a:t>
            </a:r>
            <a:r>
              <a:rPr lang="en-SG" sz="1200" dirty="0" err="1"/>
              <a:t>pt</a:t>
            </a:r>
            <a:r>
              <a:rPr lang="en-SG" sz="1200" dirty="0"/>
              <a:t>")</a:t>
            </a:r>
          </a:p>
          <a:p>
            <a:r>
              <a:rPr lang="en-SG" sz="1200" dirty="0"/>
              <a:t>        outputs = model(**inputs)</a:t>
            </a:r>
          </a:p>
          <a:p>
            <a:r>
              <a:rPr lang="en-SG" sz="1200" dirty="0"/>
              <a:t>        logits = </a:t>
            </a:r>
            <a:r>
              <a:rPr lang="en-SG" sz="1200" dirty="0" err="1"/>
              <a:t>outputs.logits</a:t>
            </a:r>
            <a:endParaRPr lang="en-SG" sz="1200" dirty="0"/>
          </a:p>
          <a:p>
            <a:r>
              <a:rPr lang="en-SG" sz="1200" dirty="0"/>
              <a:t>        #model predicts one of the 1000 ImageNet classes</a:t>
            </a:r>
          </a:p>
          <a:p>
            <a:r>
              <a:rPr lang="en-SG" sz="1200" dirty="0"/>
              <a:t>        </a:t>
            </a:r>
            <a:r>
              <a:rPr lang="en-SG" sz="1200" dirty="0" err="1"/>
              <a:t>predicted_class_idx</a:t>
            </a:r>
            <a:r>
              <a:rPr lang="en-SG" sz="1200" dirty="0"/>
              <a:t> = </a:t>
            </a:r>
            <a:r>
              <a:rPr lang="en-SG" sz="1200" dirty="0" err="1"/>
              <a:t>logits.argmax</a:t>
            </a:r>
            <a:r>
              <a:rPr lang="en-SG" sz="1200" dirty="0"/>
              <a:t>(-1).item()</a:t>
            </a:r>
          </a:p>
          <a:p>
            <a:r>
              <a:rPr lang="en-SG" sz="1200" dirty="0"/>
              <a:t>        pred = model.config.id2label[</a:t>
            </a:r>
            <a:r>
              <a:rPr lang="en-SG" sz="1200" dirty="0" err="1"/>
              <a:t>predicted_class_idx</a:t>
            </a:r>
            <a:r>
              <a:rPr lang="en-SG" sz="1200" dirty="0"/>
              <a:t>]</a:t>
            </a:r>
          </a:p>
          <a:p>
            <a:r>
              <a:rPr lang="en-SG" sz="1200" dirty="0"/>
              <a:t>        #pred = "1"</a:t>
            </a:r>
          </a:p>
          <a:p>
            <a:r>
              <a:rPr lang="en-SG" sz="1200" dirty="0"/>
              <a:t>        return(</a:t>
            </a:r>
            <a:r>
              <a:rPr lang="en-SG" sz="1200" dirty="0" err="1"/>
              <a:t>render_template</a:t>
            </a:r>
            <a:r>
              <a:rPr lang="en-SG" sz="1200" dirty="0"/>
              <a:t>("index.html", result=str(pred)))</a:t>
            </a:r>
          </a:p>
          <a:p>
            <a:r>
              <a:rPr lang="en-SG" sz="1200" dirty="0"/>
              <a:t>    else:</a:t>
            </a:r>
          </a:p>
          <a:p>
            <a:r>
              <a:rPr lang="en-SG" sz="1200" dirty="0"/>
              <a:t>        return(</a:t>
            </a:r>
            <a:r>
              <a:rPr lang="en-SG" sz="1200" dirty="0" err="1"/>
              <a:t>render_template</a:t>
            </a:r>
            <a:r>
              <a:rPr lang="en-SG" sz="1200" dirty="0"/>
              <a:t>("index.html", result="2"))</a:t>
            </a:r>
          </a:p>
          <a:p>
            <a:r>
              <a:rPr lang="en-SG" sz="1200" dirty="0"/>
              <a:t>    </a:t>
            </a:r>
          </a:p>
          <a:p>
            <a:r>
              <a:rPr lang="en-SG" sz="1200" dirty="0"/>
              <a:t>if __name__ == "__main__":</a:t>
            </a:r>
          </a:p>
          <a:p>
            <a:r>
              <a:rPr lang="en-SG" sz="1200" dirty="0"/>
              <a:t>    </a:t>
            </a:r>
            <a:r>
              <a:rPr lang="en-SG" sz="1200" dirty="0" err="1"/>
              <a:t>app.run</a:t>
            </a:r>
            <a:r>
              <a:rPr lang="en-SG" sz="1200" dirty="0"/>
              <a:t>()</a:t>
            </a:r>
          </a:p>
        </p:txBody>
      </p:sp>
    </p:spTree>
    <p:extLst>
      <p:ext uri="{BB962C8B-B14F-4D97-AF65-F5344CB8AC3E}">
        <p14:creationId xmlns:p14="http://schemas.microsoft.com/office/powerpoint/2010/main" val="1662309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58F29-EF51-484D-B1AE-12922798B7F3}"/>
              </a:ext>
            </a:extLst>
          </p:cNvPr>
          <p:cNvSpPr>
            <a:spLocks noGrp="1"/>
          </p:cNvSpPr>
          <p:nvPr>
            <p:ph type="title"/>
          </p:nvPr>
        </p:nvSpPr>
        <p:spPr>
          <a:xfrm>
            <a:off x="609600" y="152400"/>
            <a:ext cx="4495800" cy="914400"/>
          </a:xfrm>
        </p:spPr>
        <p:txBody>
          <a:bodyPr/>
          <a:lstStyle/>
          <a:p>
            <a:r>
              <a:rPr lang="en-SG" dirty="0"/>
              <a:t>Front End</a:t>
            </a:r>
          </a:p>
        </p:txBody>
      </p:sp>
      <p:sp>
        <p:nvSpPr>
          <p:cNvPr id="5" name="TextBox 4">
            <a:extLst>
              <a:ext uri="{FF2B5EF4-FFF2-40B4-BE49-F238E27FC236}">
                <a16:creationId xmlns:a16="http://schemas.microsoft.com/office/drawing/2014/main" id="{37C0D2D8-1FB0-493C-B7A3-156AD452EEE5}"/>
              </a:ext>
            </a:extLst>
          </p:cNvPr>
          <p:cNvSpPr txBox="1"/>
          <p:nvPr/>
        </p:nvSpPr>
        <p:spPr>
          <a:xfrm>
            <a:off x="609600" y="1219200"/>
            <a:ext cx="7696200" cy="2308324"/>
          </a:xfrm>
          <a:prstGeom prst="rect">
            <a:avLst/>
          </a:prstGeom>
          <a:noFill/>
        </p:spPr>
        <p:txBody>
          <a:bodyPr wrap="square">
            <a:spAutoFit/>
          </a:bodyPr>
          <a:lstStyle/>
          <a:p>
            <a:r>
              <a:rPr lang="en-SG" dirty="0"/>
              <a:t>&lt;html&gt;</a:t>
            </a:r>
          </a:p>
          <a:p>
            <a:r>
              <a:rPr lang="en-SG" dirty="0"/>
              <a:t>&lt;h1&gt;Upload new File&lt;/h1&gt;</a:t>
            </a:r>
          </a:p>
          <a:p>
            <a:r>
              <a:rPr lang="en-SG" dirty="0"/>
              <a:t>&lt;form method="post" action = "/" </a:t>
            </a:r>
            <a:r>
              <a:rPr lang="en-SG" dirty="0" err="1"/>
              <a:t>enctype</a:t>
            </a:r>
            <a:r>
              <a:rPr lang="en-SG" dirty="0"/>
              <a:t>="multipart/form-data"&gt;</a:t>
            </a:r>
          </a:p>
          <a:p>
            <a:r>
              <a:rPr lang="en-SG" dirty="0"/>
              <a:t>  &lt;input type="file" name="file"&gt;</a:t>
            </a:r>
          </a:p>
          <a:p>
            <a:r>
              <a:rPr lang="en-SG" dirty="0"/>
              <a:t>  &lt;input type="submit" value="Upload"&gt;</a:t>
            </a:r>
          </a:p>
          <a:p>
            <a:r>
              <a:rPr lang="en-SG" dirty="0"/>
              <a:t>&lt;/form&gt;</a:t>
            </a:r>
          </a:p>
          <a:p>
            <a:r>
              <a:rPr lang="en-SG" dirty="0"/>
              <a:t>{{result}}</a:t>
            </a:r>
          </a:p>
          <a:p>
            <a:r>
              <a:rPr lang="en-SG" dirty="0"/>
              <a:t>&lt;/html&gt;</a:t>
            </a:r>
          </a:p>
        </p:txBody>
      </p:sp>
    </p:spTree>
    <p:extLst>
      <p:ext uri="{BB962C8B-B14F-4D97-AF65-F5344CB8AC3E}">
        <p14:creationId xmlns:p14="http://schemas.microsoft.com/office/powerpoint/2010/main" val="2647083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C09C7-69E4-487C-A68A-6EB7440B9E41}"/>
              </a:ext>
            </a:extLst>
          </p:cNvPr>
          <p:cNvSpPr>
            <a:spLocks noGrp="1"/>
          </p:cNvSpPr>
          <p:nvPr>
            <p:ph type="title"/>
          </p:nvPr>
        </p:nvSpPr>
        <p:spPr/>
        <p:txBody>
          <a:bodyPr/>
          <a:lstStyle/>
          <a:p>
            <a:r>
              <a:rPr lang="en-SG" dirty="0"/>
              <a:t>requirements.txt</a:t>
            </a:r>
          </a:p>
        </p:txBody>
      </p:sp>
      <p:sp>
        <p:nvSpPr>
          <p:cNvPr id="4" name="TextBox 3">
            <a:extLst>
              <a:ext uri="{FF2B5EF4-FFF2-40B4-BE49-F238E27FC236}">
                <a16:creationId xmlns:a16="http://schemas.microsoft.com/office/drawing/2014/main" id="{D911CBB1-5B52-4300-9AC4-52F9EC8E2886}"/>
              </a:ext>
            </a:extLst>
          </p:cNvPr>
          <p:cNvSpPr txBox="1"/>
          <p:nvPr/>
        </p:nvSpPr>
        <p:spPr>
          <a:xfrm>
            <a:off x="533400" y="1905000"/>
            <a:ext cx="7772400" cy="2031325"/>
          </a:xfrm>
          <a:prstGeom prst="rect">
            <a:avLst/>
          </a:prstGeom>
          <a:noFill/>
        </p:spPr>
        <p:txBody>
          <a:bodyPr wrap="square">
            <a:spAutoFit/>
          </a:bodyPr>
          <a:lstStyle/>
          <a:p>
            <a:r>
              <a:rPr lang="en-US" dirty="0"/>
              <a:t>torch @ https://download.pytorch.org/whl/cpu/torch-1.10.0%2Bcpu-cp37-cp37m-linux_x86_64.whl</a:t>
            </a:r>
          </a:p>
          <a:p>
            <a:r>
              <a:rPr lang="en-US" dirty="0"/>
              <a:t>transformers</a:t>
            </a:r>
          </a:p>
          <a:p>
            <a:r>
              <a:rPr lang="en-US" dirty="0" err="1"/>
              <a:t>gunicorn</a:t>
            </a:r>
            <a:endParaRPr lang="en-US" dirty="0"/>
          </a:p>
          <a:p>
            <a:r>
              <a:rPr lang="en-US" dirty="0" err="1"/>
              <a:t>numpy</a:t>
            </a:r>
            <a:endParaRPr lang="en-US" dirty="0"/>
          </a:p>
          <a:p>
            <a:r>
              <a:rPr lang="en-US" dirty="0"/>
              <a:t>flask</a:t>
            </a:r>
          </a:p>
          <a:p>
            <a:r>
              <a:rPr lang="en-US" dirty="0"/>
              <a:t>Pillow</a:t>
            </a:r>
            <a:endParaRPr lang="en-SG" dirty="0"/>
          </a:p>
        </p:txBody>
      </p:sp>
      <p:sp>
        <p:nvSpPr>
          <p:cNvPr id="6" name="TextBox 5">
            <a:extLst>
              <a:ext uri="{FF2B5EF4-FFF2-40B4-BE49-F238E27FC236}">
                <a16:creationId xmlns:a16="http://schemas.microsoft.com/office/drawing/2014/main" id="{61DF5604-2400-4366-B21A-C8A021B39013}"/>
              </a:ext>
            </a:extLst>
          </p:cNvPr>
          <p:cNvSpPr txBox="1"/>
          <p:nvPr/>
        </p:nvSpPr>
        <p:spPr>
          <a:xfrm>
            <a:off x="685800" y="4495800"/>
            <a:ext cx="4572000" cy="646331"/>
          </a:xfrm>
          <a:prstGeom prst="rect">
            <a:avLst/>
          </a:prstGeom>
          <a:noFill/>
        </p:spPr>
        <p:txBody>
          <a:bodyPr wrap="square">
            <a:spAutoFit/>
          </a:bodyPr>
          <a:lstStyle/>
          <a:p>
            <a:r>
              <a:rPr lang="en-SG" dirty="0"/>
              <a:t>runtime.txt</a:t>
            </a:r>
          </a:p>
          <a:p>
            <a:r>
              <a:rPr lang="en-SG" dirty="0"/>
              <a:t>python-3.7.12</a:t>
            </a:r>
          </a:p>
        </p:txBody>
      </p:sp>
      <p:pic>
        <p:nvPicPr>
          <p:cNvPr id="8" name="Picture 7">
            <a:extLst>
              <a:ext uri="{FF2B5EF4-FFF2-40B4-BE49-F238E27FC236}">
                <a16:creationId xmlns:a16="http://schemas.microsoft.com/office/drawing/2014/main" id="{F6E3F372-357D-4750-9CA5-A2D64620BF1F}"/>
              </a:ext>
            </a:extLst>
          </p:cNvPr>
          <p:cNvPicPr>
            <a:picLocks noChangeAspect="1"/>
          </p:cNvPicPr>
          <p:nvPr/>
        </p:nvPicPr>
        <p:blipFill>
          <a:blip r:embed="rId2"/>
          <a:stretch>
            <a:fillRect/>
          </a:stretch>
        </p:blipFill>
        <p:spPr>
          <a:xfrm>
            <a:off x="4114800" y="2544556"/>
            <a:ext cx="3824958" cy="2597575"/>
          </a:xfrm>
          <a:prstGeom prst="rect">
            <a:avLst/>
          </a:prstGeom>
        </p:spPr>
      </p:pic>
    </p:spTree>
    <p:extLst>
      <p:ext uri="{BB962C8B-B14F-4D97-AF65-F5344CB8AC3E}">
        <p14:creationId xmlns:p14="http://schemas.microsoft.com/office/powerpoint/2010/main" val="1160415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16678-EF61-43D1-9A12-769A0F628C9E}"/>
              </a:ext>
            </a:extLst>
          </p:cNvPr>
          <p:cNvSpPr>
            <a:spLocks noGrp="1"/>
          </p:cNvSpPr>
          <p:nvPr>
            <p:ph type="title"/>
          </p:nvPr>
        </p:nvSpPr>
        <p:spPr/>
        <p:txBody>
          <a:bodyPr/>
          <a:lstStyle/>
          <a:p>
            <a:r>
              <a:rPr lang="en-US" dirty="0"/>
              <a:t>Configure you network</a:t>
            </a:r>
            <a:endParaRPr lang="en-SG" dirty="0"/>
          </a:p>
        </p:txBody>
      </p:sp>
      <p:sp>
        <p:nvSpPr>
          <p:cNvPr id="3" name="Content Placeholder 2">
            <a:extLst>
              <a:ext uri="{FF2B5EF4-FFF2-40B4-BE49-F238E27FC236}">
                <a16:creationId xmlns:a16="http://schemas.microsoft.com/office/drawing/2014/main" id="{302F1136-B1F4-49C8-9BAE-863D8BE5D1F1}"/>
              </a:ext>
            </a:extLst>
          </p:cNvPr>
          <p:cNvSpPr>
            <a:spLocks noGrp="1"/>
          </p:cNvSpPr>
          <p:nvPr>
            <p:ph idx="1"/>
          </p:nvPr>
        </p:nvSpPr>
        <p:spPr/>
        <p:txBody>
          <a:bodyPr/>
          <a:lstStyle/>
          <a:p>
            <a:r>
              <a:rPr lang="en-US" dirty="0"/>
              <a:t>Using your own layer and # of neurons</a:t>
            </a:r>
          </a:p>
          <a:p>
            <a:r>
              <a:rPr lang="en-US" dirty="0"/>
              <a:t>What is the accuracy?</a:t>
            </a:r>
            <a:endParaRPr lang="en-SG" dirty="0"/>
          </a:p>
        </p:txBody>
      </p:sp>
    </p:spTree>
    <p:extLst>
      <p:ext uri="{BB962C8B-B14F-4D97-AF65-F5344CB8AC3E}">
        <p14:creationId xmlns:p14="http://schemas.microsoft.com/office/powerpoint/2010/main" val="2736257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2D4-CD0F-49AB-911E-6AF22090BE14}"/>
              </a:ext>
            </a:extLst>
          </p:cNvPr>
          <p:cNvSpPr>
            <a:spLocks noGrp="1"/>
          </p:cNvSpPr>
          <p:nvPr>
            <p:ph type="title"/>
          </p:nvPr>
        </p:nvSpPr>
        <p:spPr>
          <a:xfrm>
            <a:off x="40047" y="-3697"/>
            <a:ext cx="7670614" cy="1727014"/>
          </a:xfrm>
        </p:spPr>
        <p:txBody>
          <a:bodyPr>
            <a:normAutofit/>
          </a:bodyPr>
          <a:lstStyle/>
          <a:p>
            <a:r>
              <a:rPr lang="en-GB" dirty="0">
                <a:cs typeface="Arial"/>
              </a:rPr>
              <a:t>Transformer, Encoder, Attention RNN</a:t>
            </a:r>
          </a:p>
        </p:txBody>
      </p:sp>
      <p:pic>
        <p:nvPicPr>
          <p:cNvPr id="9" name="Picture 9" descr="Diagram&#10;&#10;Description automatically generated">
            <a:extLst>
              <a:ext uri="{FF2B5EF4-FFF2-40B4-BE49-F238E27FC236}">
                <a16:creationId xmlns:a16="http://schemas.microsoft.com/office/drawing/2014/main" id="{8342DC10-D2AA-44E8-B57D-BF511E826A9F}"/>
              </a:ext>
            </a:extLst>
          </p:cNvPr>
          <p:cNvPicPr>
            <a:picLocks noChangeAspect="1"/>
          </p:cNvPicPr>
          <p:nvPr/>
        </p:nvPicPr>
        <p:blipFill>
          <a:blip r:embed="rId2"/>
          <a:stretch>
            <a:fillRect/>
          </a:stretch>
        </p:blipFill>
        <p:spPr>
          <a:xfrm>
            <a:off x="2057400" y="1219200"/>
            <a:ext cx="4648200" cy="4537548"/>
          </a:xfrm>
          <a:prstGeom prst="rect">
            <a:avLst/>
          </a:prstGeom>
        </p:spPr>
      </p:pic>
      <p:sp>
        <p:nvSpPr>
          <p:cNvPr id="10" name="TextBox 9">
            <a:extLst>
              <a:ext uri="{FF2B5EF4-FFF2-40B4-BE49-F238E27FC236}">
                <a16:creationId xmlns:a16="http://schemas.microsoft.com/office/drawing/2014/main" id="{0F8DEE7B-8E20-49E3-AF1D-D63DB6A19C94}"/>
              </a:ext>
            </a:extLst>
          </p:cNvPr>
          <p:cNvSpPr txBox="1"/>
          <p:nvPr/>
        </p:nvSpPr>
        <p:spPr>
          <a:xfrm>
            <a:off x="838200" y="5752266"/>
            <a:ext cx="73296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202124"/>
                </a:solidFill>
                <a:latin typeface="arial"/>
                <a:cs typeface="arial"/>
              </a:rPr>
              <a:t>The transformer is the model, while the attention is a technique used by the model</a:t>
            </a:r>
            <a:r>
              <a:rPr lang="en-US" dirty="0">
                <a:solidFill>
                  <a:srgbClr val="202124"/>
                </a:solidFill>
                <a:latin typeface="arial"/>
                <a:cs typeface="arial"/>
              </a:rPr>
              <a:t>.</a:t>
            </a:r>
            <a:endParaRPr lang="en-US" dirty="0"/>
          </a:p>
        </p:txBody>
      </p:sp>
    </p:spTree>
    <p:extLst>
      <p:ext uri="{BB962C8B-B14F-4D97-AF65-F5344CB8AC3E}">
        <p14:creationId xmlns:p14="http://schemas.microsoft.com/office/powerpoint/2010/main" val="3517358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3DA9A-5788-4681-83AC-17143FD945FF}"/>
              </a:ext>
            </a:extLst>
          </p:cNvPr>
          <p:cNvSpPr>
            <a:spLocks noGrp="1"/>
          </p:cNvSpPr>
          <p:nvPr>
            <p:ph type="title"/>
          </p:nvPr>
        </p:nvSpPr>
        <p:spPr/>
        <p:txBody>
          <a:bodyPr/>
          <a:lstStyle/>
          <a:p>
            <a:r>
              <a:rPr lang="en-SG" dirty="0"/>
              <a:t>Transformer usage</a:t>
            </a:r>
          </a:p>
        </p:txBody>
      </p:sp>
      <p:pic>
        <p:nvPicPr>
          <p:cNvPr id="13314" name="Picture 2" descr="How to Use Transformer-based NLP Models | Towards Data Science">
            <a:extLst>
              <a:ext uri="{FF2B5EF4-FFF2-40B4-BE49-F238E27FC236}">
                <a16:creationId xmlns:a16="http://schemas.microsoft.com/office/drawing/2014/main" id="{D9F8A3F0-6DBD-40F6-B795-8DCD449BE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828800"/>
            <a:ext cx="7010400" cy="374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461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88687-5F0C-4FEE-A659-66144E11568C}"/>
              </a:ext>
            </a:extLst>
          </p:cNvPr>
          <p:cNvSpPr>
            <a:spLocks noGrp="1"/>
          </p:cNvSpPr>
          <p:nvPr>
            <p:ph type="title"/>
          </p:nvPr>
        </p:nvSpPr>
        <p:spPr>
          <a:xfrm>
            <a:off x="228600" y="304800"/>
            <a:ext cx="8229600" cy="1143000"/>
          </a:xfrm>
        </p:spPr>
        <p:txBody>
          <a:bodyPr/>
          <a:lstStyle/>
          <a:p>
            <a:r>
              <a:rPr lang="en-SG" dirty="0"/>
              <a:t>Transformer – Python Library - https://pypi.org/project/transformers/</a:t>
            </a:r>
          </a:p>
        </p:txBody>
      </p:sp>
      <p:pic>
        <p:nvPicPr>
          <p:cNvPr id="5" name="Picture 4">
            <a:extLst>
              <a:ext uri="{FF2B5EF4-FFF2-40B4-BE49-F238E27FC236}">
                <a16:creationId xmlns:a16="http://schemas.microsoft.com/office/drawing/2014/main" id="{84AACFA4-FAA2-4EE1-BB41-855D2D27B5C1}"/>
              </a:ext>
            </a:extLst>
          </p:cNvPr>
          <p:cNvPicPr>
            <a:picLocks noChangeAspect="1"/>
          </p:cNvPicPr>
          <p:nvPr/>
        </p:nvPicPr>
        <p:blipFill>
          <a:blip r:embed="rId2"/>
          <a:stretch>
            <a:fillRect/>
          </a:stretch>
        </p:blipFill>
        <p:spPr>
          <a:xfrm>
            <a:off x="2209800" y="1524000"/>
            <a:ext cx="3603593" cy="4572000"/>
          </a:xfrm>
          <a:prstGeom prst="rect">
            <a:avLst/>
          </a:prstGeom>
        </p:spPr>
      </p:pic>
    </p:spTree>
    <p:extLst>
      <p:ext uri="{BB962C8B-B14F-4D97-AF65-F5344CB8AC3E}">
        <p14:creationId xmlns:p14="http://schemas.microsoft.com/office/powerpoint/2010/main" val="710888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B67E7-65F9-A41B-8997-B88E0CA0E816}"/>
              </a:ext>
            </a:extLst>
          </p:cNvPr>
          <p:cNvSpPr>
            <a:spLocks noGrp="1"/>
          </p:cNvSpPr>
          <p:nvPr>
            <p:ph type="title"/>
          </p:nvPr>
        </p:nvSpPr>
        <p:spPr/>
        <p:txBody>
          <a:bodyPr/>
          <a:lstStyle/>
          <a:p>
            <a:r>
              <a:rPr lang="en-SG" dirty="0" err="1"/>
              <a:t>Colab</a:t>
            </a:r>
            <a:endParaRPr lang="en-SG" dirty="0"/>
          </a:p>
        </p:txBody>
      </p:sp>
      <p:sp>
        <p:nvSpPr>
          <p:cNvPr id="3" name="Content Placeholder 2">
            <a:extLst>
              <a:ext uri="{FF2B5EF4-FFF2-40B4-BE49-F238E27FC236}">
                <a16:creationId xmlns:a16="http://schemas.microsoft.com/office/drawing/2014/main" id="{4641F3F7-8825-047C-4996-B5A8E5AFEEFC}"/>
              </a:ext>
            </a:extLst>
          </p:cNvPr>
          <p:cNvSpPr>
            <a:spLocks noGrp="1"/>
          </p:cNvSpPr>
          <p:nvPr>
            <p:ph idx="1"/>
          </p:nvPr>
        </p:nvSpPr>
        <p:spPr/>
        <p:txBody>
          <a:bodyPr/>
          <a:lstStyle/>
          <a:p>
            <a:pPr marL="0" indent="0">
              <a:buNone/>
            </a:pPr>
            <a:r>
              <a:rPr lang="en-SG" dirty="0"/>
              <a:t>https://colab.research.google.com/drive/1W6n-dtozZ8EUyqxRh7LPayQ73D_MDpJD?usp=sharing</a:t>
            </a:r>
          </a:p>
        </p:txBody>
      </p:sp>
    </p:spTree>
    <p:extLst>
      <p:ext uri="{BB962C8B-B14F-4D97-AF65-F5344CB8AC3E}">
        <p14:creationId xmlns:p14="http://schemas.microsoft.com/office/powerpoint/2010/main" val="29943618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7548-6969-4819-B80A-E2EA961AAAEF}"/>
              </a:ext>
            </a:extLst>
          </p:cNvPr>
          <p:cNvSpPr>
            <a:spLocks noGrp="1"/>
          </p:cNvSpPr>
          <p:nvPr>
            <p:ph type="title"/>
          </p:nvPr>
        </p:nvSpPr>
        <p:spPr>
          <a:xfrm>
            <a:off x="152400" y="76200"/>
            <a:ext cx="8229600" cy="1143000"/>
          </a:xfrm>
        </p:spPr>
        <p:txBody>
          <a:bodyPr/>
          <a:lstStyle/>
          <a:p>
            <a:r>
              <a:rPr lang="en-SG" dirty="0"/>
              <a:t>Speech Recognition</a:t>
            </a:r>
          </a:p>
        </p:txBody>
      </p:sp>
      <p:sp>
        <p:nvSpPr>
          <p:cNvPr id="5" name="TextBox 4">
            <a:extLst>
              <a:ext uri="{FF2B5EF4-FFF2-40B4-BE49-F238E27FC236}">
                <a16:creationId xmlns:a16="http://schemas.microsoft.com/office/drawing/2014/main" id="{F2BBE2DE-48CD-426B-8767-3AFAFC5818BE}"/>
              </a:ext>
            </a:extLst>
          </p:cNvPr>
          <p:cNvSpPr txBox="1"/>
          <p:nvPr/>
        </p:nvSpPr>
        <p:spPr>
          <a:xfrm>
            <a:off x="228600" y="1143000"/>
            <a:ext cx="8552329" cy="5078313"/>
          </a:xfrm>
          <a:prstGeom prst="rect">
            <a:avLst/>
          </a:prstGeom>
          <a:noFill/>
        </p:spPr>
        <p:txBody>
          <a:bodyPr wrap="square">
            <a:spAutoFit/>
          </a:bodyPr>
          <a:lstStyle/>
          <a:p>
            <a:r>
              <a:rPr lang="en-SG" dirty="0"/>
              <a:t>#!pip3 install transformers==4.11.2 </a:t>
            </a:r>
            <a:r>
              <a:rPr lang="en-SG" dirty="0" err="1"/>
              <a:t>soundfile</a:t>
            </a:r>
            <a:r>
              <a:rPr lang="en-SG" dirty="0"/>
              <a:t> </a:t>
            </a:r>
            <a:r>
              <a:rPr lang="en-SG" dirty="0" err="1"/>
              <a:t>sentencepiece</a:t>
            </a:r>
            <a:r>
              <a:rPr lang="en-SG" dirty="0"/>
              <a:t> </a:t>
            </a:r>
            <a:r>
              <a:rPr lang="en-SG" dirty="0" err="1"/>
              <a:t>torchaudio</a:t>
            </a:r>
            <a:r>
              <a:rPr lang="en-SG" dirty="0"/>
              <a:t> </a:t>
            </a:r>
            <a:r>
              <a:rPr lang="en-SG" dirty="0" err="1"/>
              <a:t>pydub</a:t>
            </a:r>
            <a:r>
              <a:rPr lang="en-SG" dirty="0"/>
              <a:t> </a:t>
            </a:r>
            <a:r>
              <a:rPr lang="en-SG" dirty="0" err="1"/>
              <a:t>pyaudio</a:t>
            </a:r>
            <a:endParaRPr lang="en-SG" dirty="0"/>
          </a:p>
          <a:p>
            <a:endParaRPr lang="en-SG" dirty="0"/>
          </a:p>
          <a:p>
            <a:r>
              <a:rPr lang="en-SG" dirty="0"/>
              <a:t>#!pip install transformers –U</a:t>
            </a:r>
          </a:p>
          <a:p>
            <a:r>
              <a:rPr lang="en-SG" dirty="0"/>
              <a:t>pip install transformers</a:t>
            </a:r>
          </a:p>
          <a:p>
            <a:r>
              <a:rPr lang="en-SG" dirty="0"/>
              <a:t>pip install </a:t>
            </a:r>
            <a:r>
              <a:rPr lang="en-SG" dirty="0" err="1"/>
              <a:t>tensorflow</a:t>
            </a:r>
            <a:endParaRPr lang="en-SG" dirty="0"/>
          </a:p>
          <a:p>
            <a:r>
              <a:rPr lang="en-SG" dirty="0"/>
              <a:t>import </a:t>
            </a:r>
            <a:r>
              <a:rPr lang="en-SG" dirty="0" err="1"/>
              <a:t>tensorflow</a:t>
            </a:r>
            <a:r>
              <a:rPr lang="en-SG" dirty="0"/>
              <a:t> as </a:t>
            </a:r>
            <a:r>
              <a:rPr lang="en-SG" dirty="0" err="1"/>
              <a:t>tf</a:t>
            </a:r>
            <a:endParaRPr lang="en-SG" dirty="0"/>
          </a:p>
          <a:p>
            <a:r>
              <a:rPr lang="en-SG" dirty="0"/>
              <a:t>import torch</a:t>
            </a:r>
          </a:p>
          <a:p>
            <a:r>
              <a:rPr lang="en-SG" dirty="0"/>
              <a:t>import </a:t>
            </a:r>
            <a:r>
              <a:rPr lang="en-SG" dirty="0" err="1"/>
              <a:t>soundfile</a:t>
            </a:r>
            <a:r>
              <a:rPr lang="en-SG" dirty="0"/>
              <a:t> as sf</a:t>
            </a:r>
          </a:p>
          <a:p>
            <a:r>
              <a:rPr lang="en-SG" dirty="0"/>
              <a:t># import </a:t>
            </a:r>
            <a:r>
              <a:rPr lang="en-SG" dirty="0" err="1"/>
              <a:t>librosa</a:t>
            </a:r>
            <a:endParaRPr lang="en-SG" dirty="0"/>
          </a:p>
          <a:p>
            <a:r>
              <a:rPr lang="en-SG" dirty="0"/>
              <a:t>import </a:t>
            </a:r>
            <a:r>
              <a:rPr lang="en-SG" dirty="0" err="1"/>
              <a:t>os</a:t>
            </a:r>
            <a:endParaRPr lang="en-SG" dirty="0"/>
          </a:p>
          <a:p>
            <a:r>
              <a:rPr lang="en-SG" dirty="0"/>
              <a:t>import </a:t>
            </a:r>
            <a:r>
              <a:rPr lang="en-SG" dirty="0" err="1"/>
              <a:t>torchaudio</a:t>
            </a:r>
            <a:endParaRPr lang="en-SG" dirty="0"/>
          </a:p>
          <a:p>
            <a:endParaRPr lang="en-SG" dirty="0"/>
          </a:p>
          <a:p>
            <a:r>
              <a:rPr lang="en-SG" dirty="0" err="1"/>
              <a:t>model_name</a:t>
            </a:r>
            <a:r>
              <a:rPr lang="en-SG" dirty="0"/>
              <a:t> = "</a:t>
            </a:r>
            <a:r>
              <a:rPr lang="en-SG" dirty="0" err="1"/>
              <a:t>facebook</a:t>
            </a:r>
            <a:r>
              <a:rPr lang="en-SG" dirty="0"/>
              <a:t>/wav2vec2-base-960h" # 360MB</a:t>
            </a:r>
          </a:p>
          <a:p>
            <a:r>
              <a:rPr lang="en-SG" dirty="0"/>
              <a:t>#model_name = "</a:t>
            </a:r>
            <a:r>
              <a:rPr lang="en-SG" dirty="0" err="1"/>
              <a:t>facebook</a:t>
            </a:r>
            <a:r>
              <a:rPr lang="en-SG" dirty="0"/>
              <a:t>/wav2vec2-large-960h-lv60-self" # 1.18GB</a:t>
            </a:r>
          </a:p>
          <a:p>
            <a:endParaRPr lang="en-SG" dirty="0"/>
          </a:p>
          <a:p>
            <a:r>
              <a:rPr lang="en-SG" dirty="0"/>
              <a:t>from transformers import Wav2Vec2Processor, Wav2Vec2ForCTC</a:t>
            </a:r>
          </a:p>
          <a:p>
            <a:r>
              <a:rPr lang="en-SG" dirty="0"/>
              <a:t>processor = Wav2Vec2Processor.from_pretrained(</a:t>
            </a:r>
            <a:r>
              <a:rPr lang="en-SG" dirty="0" err="1"/>
              <a:t>model_name</a:t>
            </a:r>
            <a:r>
              <a:rPr lang="en-SG" dirty="0"/>
              <a:t>)</a:t>
            </a:r>
          </a:p>
          <a:p>
            <a:r>
              <a:rPr lang="en-SG" dirty="0"/>
              <a:t>model = Wav2Vec2ForCTC.from_pretrained(</a:t>
            </a:r>
            <a:r>
              <a:rPr lang="en-SG" dirty="0" err="1"/>
              <a:t>model_name</a:t>
            </a:r>
            <a:r>
              <a:rPr lang="en-SG" dirty="0"/>
              <a:t>)</a:t>
            </a:r>
          </a:p>
        </p:txBody>
      </p:sp>
      <p:sp>
        <p:nvSpPr>
          <p:cNvPr id="6" name="TextBox 5">
            <a:extLst>
              <a:ext uri="{FF2B5EF4-FFF2-40B4-BE49-F238E27FC236}">
                <a16:creationId xmlns:a16="http://schemas.microsoft.com/office/drawing/2014/main" id="{DBE86008-AACA-4BFC-AEC2-ACD3CE3966FE}"/>
              </a:ext>
            </a:extLst>
          </p:cNvPr>
          <p:cNvSpPr txBox="1"/>
          <p:nvPr/>
        </p:nvSpPr>
        <p:spPr>
          <a:xfrm>
            <a:off x="3886201" y="2514600"/>
            <a:ext cx="4724400" cy="923330"/>
          </a:xfrm>
          <a:prstGeom prst="rect">
            <a:avLst/>
          </a:prstGeom>
          <a:noFill/>
        </p:spPr>
        <p:txBody>
          <a:bodyPr wrap="square">
            <a:spAutoFit/>
          </a:bodyPr>
          <a:lstStyle/>
          <a:p>
            <a:r>
              <a:rPr lang="en-US" dirty="0"/>
              <a:t>Sample Wave file https://www.voiptroubleshooter.com/open_speech/american</a:t>
            </a:r>
          </a:p>
        </p:txBody>
      </p:sp>
    </p:spTree>
    <p:extLst>
      <p:ext uri="{BB962C8B-B14F-4D97-AF65-F5344CB8AC3E}">
        <p14:creationId xmlns:p14="http://schemas.microsoft.com/office/powerpoint/2010/main" val="42415710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B4A7D3-0BBA-4283-BF7A-87988D2086E9}"/>
              </a:ext>
            </a:extLst>
          </p:cNvPr>
          <p:cNvSpPr txBox="1"/>
          <p:nvPr/>
        </p:nvSpPr>
        <p:spPr>
          <a:xfrm>
            <a:off x="381000" y="228600"/>
            <a:ext cx="8229600" cy="5909310"/>
          </a:xfrm>
          <a:prstGeom prst="rect">
            <a:avLst/>
          </a:prstGeom>
          <a:noFill/>
        </p:spPr>
        <p:txBody>
          <a:bodyPr wrap="square">
            <a:spAutoFit/>
          </a:bodyPr>
          <a:lstStyle/>
          <a:p>
            <a:r>
              <a:rPr lang="en-SG" sz="1400" dirty="0"/>
              <a:t># load our wav file</a:t>
            </a:r>
          </a:p>
          <a:p>
            <a:r>
              <a:rPr lang="en-SG" sz="1400" dirty="0"/>
              <a:t>speech, </a:t>
            </a:r>
            <a:r>
              <a:rPr lang="en-SG" sz="1400" dirty="0" err="1"/>
              <a:t>sr</a:t>
            </a:r>
            <a:r>
              <a:rPr lang="en-SG" sz="1400" dirty="0"/>
              <a:t> = </a:t>
            </a:r>
            <a:r>
              <a:rPr lang="en-SG" sz="1400" dirty="0" err="1"/>
              <a:t>torchaudio.load</a:t>
            </a:r>
            <a:r>
              <a:rPr lang="en-SG" sz="1400" dirty="0"/>
              <a:t>("Welcome.wav")</a:t>
            </a:r>
          </a:p>
          <a:p>
            <a:r>
              <a:rPr lang="en-SG" sz="1400" dirty="0"/>
              <a:t>speech = </a:t>
            </a:r>
            <a:r>
              <a:rPr lang="en-SG" sz="1400" dirty="0" err="1"/>
              <a:t>speech.squeeze</a:t>
            </a:r>
            <a:r>
              <a:rPr lang="en-SG" sz="1400" dirty="0"/>
              <a:t>()</a:t>
            </a:r>
          </a:p>
          <a:p>
            <a:r>
              <a:rPr lang="en-SG" sz="1400" dirty="0"/>
              <a:t># or using </a:t>
            </a:r>
            <a:r>
              <a:rPr lang="en-SG" sz="1400" dirty="0" err="1"/>
              <a:t>librosa</a:t>
            </a:r>
            <a:endParaRPr lang="en-SG" sz="1400" dirty="0"/>
          </a:p>
          <a:p>
            <a:r>
              <a:rPr lang="en-SG" sz="1400" dirty="0"/>
              <a:t># speech, </a:t>
            </a:r>
            <a:r>
              <a:rPr lang="en-SG" sz="1400" dirty="0" err="1"/>
              <a:t>sr</a:t>
            </a:r>
            <a:r>
              <a:rPr lang="en-SG" sz="1400" dirty="0"/>
              <a:t> = </a:t>
            </a:r>
            <a:r>
              <a:rPr lang="en-SG" sz="1400" dirty="0" err="1"/>
              <a:t>librosa.load</a:t>
            </a:r>
            <a:r>
              <a:rPr lang="en-SG" sz="1400" dirty="0"/>
              <a:t>(</a:t>
            </a:r>
            <a:r>
              <a:rPr lang="en-SG" sz="1400" dirty="0" err="1"/>
              <a:t>audio_file</a:t>
            </a:r>
            <a:r>
              <a:rPr lang="en-SG" sz="1400" dirty="0"/>
              <a:t>, </a:t>
            </a:r>
            <a:r>
              <a:rPr lang="en-SG" sz="1400" dirty="0" err="1"/>
              <a:t>sr</a:t>
            </a:r>
            <a:r>
              <a:rPr lang="en-SG" sz="1400" dirty="0"/>
              <a:t>=16000)</a:t>
            </a:r>
          </a:p>
          <a:p>
            <a:r>
              <a:rPr lang="en-SG" sz="1400" dirty="0" err="1"/>
              <a:t>sr</a:t>
            </a:r>
            <a:r>
              <a:rPr lang="en-SG" sz="1400" dirty="0"/>
              <a:t>, </a:t>
            </a:r>
            <a:r>
              <a:rPr lang="en-SG" sz="1400" dirty="0" err="1"/>
              <a:t>speech.shape</a:t>
            </a:r>
            <a:endParaRPr lang="en-SG" sz="1400" dirty="0"/>
          </a:p>
          <a:p>
            <a:endParaRPr lang="en-SG" sz="1400" dirty="0"/>
          </a:p>
          <a:p>
            <a:r>
              <a:rPr lang="en-US" sz="1400" dirty="0"/>
              <a:t># resample from whatever the audio sampling rate to 16000</a:t>
            </a:r>
          </a:p>
          <a:p>
            <a:r>
              <a:rPr lang="en-US" sz="1400" dirty="0" err="1"/>
              <a:t>resampler</a:t>
            </a:r>
            <a:r>
              <a:rPr lang="en-US" sz="1400" dirty="0"/>
              <a:t> = </a:t>
            </a:r>
            <a:r>
              <a:rPr lang="en-US" sz="1400" dirty="0" err="1"/>
              <a:t>torchaudio.transforms.Resample</a:t>
            </a:r>
            <a:r>
              <a:rPr lang="en-US" sz="1400" dirty="0"/>
              <a:t>(</a:t>
            </a:r>
            <a:r>
              <a:rPr lang="en-US" sz="1400" dirty="0" err="1"/>
              <a:t>sr</a:t>
            </a:r>
            <a:r>
              <a:rPr lang="en-US" sz="1400" dirty="0"/>
              <a:t>, 16000)</a:t>
            </a:r>
          </a:p>
          <a:p>
            <a:r>
              <a:rPr lang="en-US" sz="1400" dirty="0"/>
              <a:t>speech = </a:t>
            </a:r>
            <a:r>
              <a:rPr lang="en-US" sz="1400" dirty="0" err="1"/>
              <a:t>resampler</a:t>
            </a:r>
            <a:r>
              <a:rPr lang="en-US" sz="1400" dirty="0"/>
              <a:t>(speech)</a:t>
            </a:r>
          </a:p>
          <a:p>
            <a:r>
              <a:rPr lang="en-US" sz="1400" dirty="0" err="1"/>
              <a:t>speech.shape</a:t>
            </a:r>
            <a:endParaRPr lang="en-SG" sz="1400" dirty="0"/>
          </a:p>
          <a:p>
            <a:endParaRPr lang="en-SG" sz="1400" dirty="0"/>
          </a:p>
          <a:p>
            <a:r>
              <a:rPr lang="en-SG" sz="1400" dirty="0"/>
              <a:t># tokenize our wav</a:t>
            </a:r>
          </a:p>
          <a:p>
            <a:r>
              <a:rPr lang="en-SG" sz="1400" dirty="0" err="1"/>
              <a:t>input_values</a:t>
            </a:r>
            <a:r>
              <a:rPr lang="en-SG" sz="1400" dirty="0"/>
              <a:t> = processor(speech, </a:t>
            </a:r>
            <a:r>
              <a:rPr lang="en-SG" sz="1400" dirty="0" err="1"/>
              <a:t>return_tensors</a:t>
            </a:r>
            <a:r>
              <a:rPr lang="en-SG" sz="1400" dirty="0"/>
              <a:t>="</a:t>
            </a:r>
            <a:r>
              <a:rPr lang="en-SG" sz="1400" dirty="0" err="1"/>
              <a:t>pt</a:t>
            </a:r>
            <a:r>
              <a:rPr lang="en-SG" sz="1400" dirty="0"/>
              <a:t>", </a:t>
            </a:r>
            <a:r>
              <a:rPr lang="en-SG" sz="1400" dirty="0" err="1"/>
              <a:t>sampling_rate</a:t>
            </a:r>
            <a:r>
              <a:rPr lang="en-SG" sz="1400" dirty="0"/>
              <a:t>=16000)["</a:t>
            </a:r>
            <a:r>
              <a:rPr lang="en-SG" sz="1400" dirty="0" err="1"/>
              <a:t>input_values</a:t>
            </a:r>
            <a:r>
              <a:rPr lang="en-SG" sz="1400" dirty="0"/>
              <a:t>"]</a:t>
            </a:r>
          </a:p>
          <a:p>
            <a:r>
              <a:rPr lang="en-SG" sz="1400" dirty="0" err="1"/>
              <a:t>input_values.shape</a:t>
            </a:r>
            <a:endParaRPr lang="en-SG" sz="1400" dirty="0"/>
          </a:p>
          <a:p>
            <a:endParaRPr lang="en-SG" sz="1400" dirty="0"/>
          </a:p>
          <a:p>
            <a:r>
              <a:rPr lang="fr-FR" sz="1400" dirty="0"/>
              <a:t># </a:t>
            </a:r>
            <a:r>
              <a:rPr lang="fr-FR" sz="1400" dirty="0" err="1"/>
              <a:t>perform</a:t>
            </a:r>
            <a:r>
              <a:rPr lang="fr-FR" sz="1400" dirty="0"/>
              <a:t> </a:t>
            </a:r>
            <a:r>
              <a:rPr lang="fr-FR" sz="1400" dirty="0" err="1"/>
              <a:t>inference</a:t>
            </a:r>
            <a:endParaRPr lang="fr-FR" sz="1400" dirty="0"/>
          </a:p>
          <a:p>
            <a:r>
              <a:rPr lang="fr-FR" sz="1400" dirty="0" err="1"/>
              <a:t>logits</a:t>
            </a:r>
            <a:r>
              <a:rPr lang="fr-FR" sz="1400" dirty="0"/>
              <a:t> = model(</a:t>
            </a:r>
            <a:r>
              <a:rPr lang="fr-FR" sz="1400" dirty="0" err="1"/>
              <a:t>input_values</a:t>
            </a:r>
            <a:r>
              <a:rPr lang="fr-FR" sz="1400" dirty="0"/>
              <a:t>)["</a:t>
            </a:r>
            <a:r>
              <a:rPr lang="fr-FR" sz="1400" dirty="0" err="1"/>
              <a:t>logits</a:t>
            </a:r>
            <a:r>
              <a:rPr lang="fr-FR" sz="1400" dirty="0"/>
              <a:t>"]</a:t>
            </a:r>
          </a:p>
          <a:p>
            <a:r>
              <a:rPr lang="fr-FR" sz="1400" dirty="0" err="1"/>
              <a:t>logits.shape</a:t>
            </a:r>
            <a:endParaRPr lang="en-SG" sz="1400" dirty="0"/>
          </a:p>
          <a:p>
            <a:endParaRPr lang="en-SG" sz="1400" dirty="0"/>
          </a:p>
          <a:p>
            <a:r>
              <a:rPr lang="en-US" sz="1400" dirty="0"/>
              <a:t># use argmax to get the predicted IDs</a:t>
            </a:r>
          </a:p>
          <a:p>
            <a:r>
              <a:rPr lang="en-US" sz="1400" dirty="0" err="1"/>
              <a:t>predicted_ids</a:t>
            </a:r>
            <a:r>
              <a:rPr lang="en-US" sz="1400" dirty="0"/>
              <a:t> = </a:t>
            </a:r>
            <a:r>
              <a:rPr lang="en-US" sz="1400" dirty="0" err="1"/>
              <a:t>torch.argmax</a:t>
            </a:r>
            <a:r>
              <a:rPr lang="en-US" sz="1400" dirty="0"/>
              <a:t>(logits, dim=-1)</a:t>
            </a:r>
          </a:p>
          <a:p>
            <a:r>
              <a:rPr lang="en-US" sz="1400" dirty="0" err="1"/>
              <a:t>predicted_ids.shape</a:t>
            </a:r>
            <a:endParaRPr lang="en-US" sz="1400" dirty="0"/>
          </a:p>
          <a:p>
            <a:endParaRPr lang="en-US" sz="1400" dirty="0"/>
          </a:p>
          <a:p>
            <a:r>
              <a:rPr lang="en-US" sz="1400" dirty="0"/>
              <a:t># decode the IDs to text</a:t>
            </a:r>
          </a:p>
          <a:p>
            <a:r>
              <a:rPr lang="en-US" sz="1400" dirty="0"/>
              <a:t>transcription = </a:t>
            </a:r>
            <a:r>
              <a:rPr lang="en-US" sz="1400" dirty="0" err="1"/>
              <a:t>processor.decode</a:t>
            </a:r>
            <a:r>
              <a:rPr lang="en-US" sz="1400" dirty="0"/>
              <a:t>(</a:t>
            </a:r>
            <a:r>
              <a:rPr lang="en-US" sz="1400" dirty="0" err="1"/>
              <a:t>predicted_ids</a:t>
            </a:r>
            <a:r>
              <a:rPr lang="en-US" sz="1400" dirty="0"/>
              <a:t>[0])</a:t>
            </a:r>
          </a:p>
          <a:p>
            <a:r>
              <a:rPr lang="en-US" sz="1400" dirty="0" err="1"/>
              <a:t>transcription.lower</a:t>
            </a:r>
            <a:r>
              <a:rPr lang="en-US" sz="1400" dirty="0"/>
              <a:t>()</a:t>
            </a:r>
            <a:endParaRPr lang="en-SG" sz="1400" dirty="0"/>
          </a:p>
        </p:txBody>
      </p:sp>
    </p:spTree>
    <p:extLst>
      <p:ext uri="{BB962C8B-B14F-4D97-AF65-F5344CB8AC3E}">
        <p14:creationId xmlns:p14="http://schemas.microsoft.com/office/powerpoint/2010/main" val="4179352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F1551-1C55-4E22-8700-368447B99BE0}"/>
              </a:ext>
            </a:extLst>
          </p:cNvPr>
          <p:cNvSpPr>
            <a:spLocks noGrp="1"/>
          </p:cNvSpPr>
          <p:nvPr>
            <p:ph type="title"/>
          </p:nvPr>
        </p:nvSpPr>
        <p:spPr>
          <a:xfrm>
            <a:off x="203947" y="193273"/>
            <a:ext cx="8229600" cy="1143000"/>
          </a:xfrm>
        </p:spPr>
        <p:txBody>
          <a:bodyPr/>
          <a:lstStyle/>
          <a:p>
            <a:r>
              <a:rPr lang="en-SG" dirty="0"/>
              <a:t>Transformer in NLP (word mask)</a:t>
            </a:r>
          </a:p>
        </p:txBody>
      </p:sp>
      <p:sp>
        <p:nvSpPr>
          <p:cNvPr id="5" name="TextBox 4">
            <a:extLst>
              <a:ext uri="{FF2B5EF4-FFF2-40B4-BE49-F238E27FC236}">
                <a16:creationId xmlns:a16="http://schemas.microsoft.com/office/drawing/2014/main" id="{10F999AE-AF1E-4468-ADBF-4FAD8F584A07}"/>
              </a:ext>
            </a:extLst>
          </p:cNvPr>
          <p:cNvSpPr txBox="1"/>
          <p:nvPr/>
        </p:nvSpPr>
        <p:spPr>
          <a:xfrm>
            <a:off x="228600" y="1201151"/>
            <a:ext cx="7048500" cy="1754326"/>
          </a:xfrm>
          <a:prstGeom prst="rect">
            <a:avLst/>
          </a:prstGeom>
          <a:noFill/>
        </p:spPr>
        <p:txBody>
          <a:bodyPr wrap="square">
            <a:spAutoFit/>
          </a:bodyPr>
          <a:lstStyle/>
          <a:p>
            <a:r>
              <a:rPr lang="en-SG" dirty="0"/>
              <a:t>#pip install transformers</a:t>
            </a:r>
          </a:p>
          <a:p>
            <a:r>
              <a:rPr lang="sv-SE" dirty="0"/>
              <a:t>#pip install --upgrade pip</a:t>
            </a:r>
          </a:p>
          <a:p>
            <a:endParaRPr lang="en-SG" dirty="0"/>
          </a:p>
          <a:p>
            <a:r>
              <a:rPr lang="en-SG" dirty="0"/>
              <a:t>from transformers import pipeline</a:t>
            </a:r>
          </a:p>
          <a:p>
            <a:r>
              <a:rPr lang="en-SG" dirty="0"/>
              <a:t>unmasker = pipeline('fill-mask', model='</a:t>
            </a:r>
            <a:r>
              <a:rPr lang="en-SG" dirty="0" err="1"/>
              <a:t>bert</a:t>
            </a:r>
            <a:r>
              <a:rPr lang="en-SG" dirty="0"/>
              <a:t>-base-uncased')</a:t>
            </a:r>
          </a:p>
          <a:p>
            <a:r>
              <a:rPr lang="en-SG" dirty="0"/>
              <a:t>unmasker("Hello I'm a [MASK] model.")</a:t>
            </a:r>
          </a:p>
        </p:txBody>
      </p:sp>
      <p:pic>
        <p:nvPicPr>
          <p:cNvPr id="7" name="Picture 6">
            <a:extLst>
              <a:ext uri="{FF2B5EF4-FFF2-40B4-BE49-F238E27FC236}">
                <a16:creationId xmlns:a16="http://schemas.microsoft.com/office/drawing/2014/main" id="{3F162324-A7FA-4161-9671-E2955FBDE921}"/>
              </a:ext>
            </a:extLst>
          </p:cNvPr>
          <p:cNvPicPr>
            <a:picLocks noChangeAspect="1"/>
          </p:cNvPicPr>
          <p:nvPr/>
        </p:nvPicPr>
        <p:blipFill>
          <a:blip r:embed="rId2"/>
          <a:stretch>
            <a:fillRect/>
          </a:stretch>
        </p:blipFill>
        <p:spPr>
          <a:xfrm>
            <a:off x="4114800" y="3048000"/>
            <a:ext cx="4114800" cy="2608849"/>
          </a:xfrm>
          <a:prstGeom prst="rect">
            <a:avLst/>
          </a:prstGeom>
        </p:spPr>
      </p:pic>
      <p:sp>
        <p:nvSpPr>
          <p:cNvPr id="9" name="TextBox 8">
            <a:extLst>
              <a:ext uri="{FF2B5EF4-FFF2-40B4-BE49-F238E27FC236}">
                <a16:creationId xmlns:a16="http://schemas.microsoft.com/office/drawing/2014/main" id="{A0380F3E-7448-463E-A1F2-445E94F442F6}"/>
              </a:ext>
            </a:extLst>
          </p:cNvPr>
          <p:cNvSpPr txBox="1"/>
          <p:nvPr/>
        </p:nvSpPr>
        <p:spPr>
          <a:xfrm>
            <a:off x="228600" y="2971800"/>
            <a:ext cx="2667000" cy="2585323"/>
          </a:xfrm>
          <a:prstGeom prst="rect">
            <a:avLst/>
          </a:prstGeom>
          <a:noFill/>
        </p:spPr>
        <p:txBody>
          <a:bodyPr wrap="square">
            <a:spAutoFit/>
          </a:bodyPr>
          <a:lstStyle/>
          <a:p>
            <a:r>
              <a:rPr lang="en-US" dirty="0"/>
              <a:t>Bidirectional Encoder Representations from Transformers (BERT) is a transformer-based machine learning technique for natural language processing (NLP) pre-training developed by Google.</a:t>
            </a:r>
            <a:endParaRPr lang="en-SG" dirty="0"/>
          </a:p>
        </p:txBody>
      </p:sp>
    </p:spTree>
    <p:extLst>
      <p:ext uri="{BB962C8B-B14F-4D97-AF65-F5344CB8AC3E}">
        <p14:creationId xmlns:p14="http://schemas.microsoft.com/office/powerpoint/2010/main" val="207791475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EF7347F08B3B4A96C14A574E7D6F6C" ma:contentTypeVersion="14" ma:contentTypeDescription="Create a new document." ma:contentTypeScope="" ma:versionID="c6765643fe111fcec81f83a5c4177b75">
  <xsd:schema xmlns:xsd="http://www.w3.org/2001/XMLSchema" xmlns:xs="http://www.w3.org/2001/XMLSchema" xmlns:p="http://schemas.microsoft.com/office/2006/metadata/properties" xmlns:ns3="375f7e3a-ad13-4f08-87d6-220e8dc7d5fe" xmlns:ns4="da78e243-11cc-4a33-8087-34002b870865" targetNamespace="http://schemas.microsoft.com/office/2006/metadata/properties" ma:root="true" ma:fieldsID="df04ff0bb76a0c6754e57f48703a1747" ns3:_="" ns4:_="">
    <xsd:import namespace="375f7e3a-ad13-4f08-87d6-220e8dc7d5fe"/>
    <xsd:import namespace="da78e243-11cc-4a33-8087-34002b87086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5f7e3a-ad13-4f08-87d6-220e8dc7d5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a78e243-11cc-4a33-8087-34002b87086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20C0EC-3840-4DDE-8986-6B9D7D6D2B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5f7e3a-ad13-4f08-87d6-220e8dc7d5fe"/>
    <ds:schemaRef ds:uri="da78e243-11cc-4a33-8087-34002b8708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1345B40-51E5-4FD2-9A6E-EC4C95113048}">
  <ds:schemaRefs>
    <ds:schemaRef ds:uri="http://schemas.microsoft.com/sharepoint/v3/contenttype/forms"/>
  </ds:schemaRefs>
</ds:datastoreItem>
</file>

<file path=customXml/itemProps3.xml><?xml version="1.0" encoding="utf-8"?>
<ds:datastoreItem xmlns:ds="http://schemas.openxmlformats.org/officeDocument/2006/customXml" ds:itemID="{C2849DCB-E178-4C41-9037-D69637FC8AFF}">
  <ds:schemaRefs>
    <ds:schemaRef ds:uri="http://purl.org/dc/dcmitype/"/>
    <ds:schemaRef ds:uri="http://purl.org/dc/terms/"/>
    <ds:schemaRef ds:uri="http://schemas.microsoft.com/office/infopath/2007/PartnerControls"/>
    <ds:schemaRef ds:uri="http://schemas.openxmlformats.org/package/2006/metadata/core-properties"/>
    <ds:schemaRef ds:uri="da78e243-11cc-4a33-8087-34002b870865"/>
    <ds:schemaRef ds:uri="http://purl.org/dc/elements/1.1/"/>
    <ds:schemaRef ds:uri="http://schemas.microsoft.com/office/2006/metadata/properties"/>
    <ds:schemaRef ds:uri="http://schemas.microsoft.com/office/2006/documentManagement/types"/>
    <ds:schemaRef ds:uri="375f7e3a-ad13-4f08-87d6-220e8dc7d5f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37730</TotalTime>
  <Words>2238</Words>
  <Application>Microsoft Office PowerPoint</Application>
  <PresentationFormat>On-screen Show (4:3)</PresentationFormat>
  <Paragraphs>279</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vt:lpstr>
      <vt:lpstr>Calibri</vt:lpstr>
      <vt:lpstr>Times</vt:lpstr>
      <vt:lpstr>Times New Roman</vt:lpstr>
      <vt:lpstr>ui-monospace</vt:lpstr>
      <vt:lpstr>Wingdings</vt:lpstr>
      <vt:lpstr>1_Office Theme</vt:lpstr>
      <vt:lpstr>PowerPoint Presentation</vt:lpstr>
      <vt:lpstr>Encoder vs Decoder (Usual)</vt:lpstr>
      <vt:lpstr>Transformer, Encoder, Attention RNN</vt:lpstr>
      <vt:lpstr>Transformer usage</vt:lpstr>
      <vt:lpstr>Transformer – Python Library - https://pypi.org/project/transformers/</vt:lpstr>
      <vt:lpstr>Colab</vt:lpstr>
      <vt:lpstr>Speech Recognition</vt:lpstr>
      <vt:lpstr>PowerPoint Presentation</vt:lpstr>
      <vt:lpstr>Transformer in NLP (word mask)</vt:lpstr>
      <vt:lpstr>Transformer – Sentiment Analysis</vt:lpstr>
      <vt:lpstr>Transformer in cloud</vt:lpstr>
      <vt:lpstr>html</vt:lpstr>
      <vt:lpstr>Requirements.txt</vt:lpstr>
      <vt:lpstr>Chatbot with context</vt:lpstr>
      <vt:lpstr>BERT</vt:lpstr>
      <vt:lpstr>Chatbot</vt:lpstr>
      <vt:lpstr>Chatbot with Flask</vt:lpstr>
      <vt:lpstr>Front End</vt:lpstr>
      <vt:lpstr>Transformer for Image: 15m with 22k class</vt:lpstr>
      <vt:lpstr>Results</vt:lpstr>
      <vt:lpstr>Backend</vt:lpstr>
      <vt:lpstr>Front End</vt:lpstr>
      <vt:lpstr>requirements.txt</vt:lpstr>
      <vt:lpstr>Configure you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Dr Teoh Teik Toe</cp:lastModifiedBy>
  <cp:revision>648</cp:revision>
  <dcterms:created xsi:type="dcterms:W3CDTF">2017-04-15T17:01:01Z</dcterms:created>
  <dcterms:modified xsi:type="dcterms:W3CDTF">2022-09-29T12:38:06Z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0x010100DAEF7347F08B3B4A96C14A574E7D6F6C</vt:lpwstr>
  </property>
</Properties>
</file>